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400" rtl="0" fontAlgn="auto" latinLnBrk="0" hangingPunct="0">
      <a:lnSpc>
        <a:spcPct val="9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nela Text Regular"/>
        <a:ea typeface="Canela Text Regular"/>
        <a:cs typeface="Canela Text Regular"/>
        <a:sym typeface="Canela Text Regular"/>
      </a:defRPr>
    </a:lvl1pPr>
    <a:lvl2pPr marL="0" marR="0" indent="457200" algn="ctr" defTabSz="2438400" rtl="0" fontAlgn="auto" latinLnBrk="0" hangingPunct="0">
      <a:lnSpc>
        <a:spcPct val="9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nela Text Regular"/>
        <a:ea typeface="Canela Text Regular"/>
        <a:cs typeface="Canela Text Regular"/>
        <a:sym typeface="Canela Text Regular"/>
      </a:defRPr>
    </a:lvl2pPr>
    <a:lvl3pPr marL="0" marR="0" indent="914400" algn="ctr" defTabSz="2438400" rtl="0" fontAlgn="auto" latinLnBrk="0" hangingPunct="0">
      <a:lnSpc>
        <a:spcPct val="9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nela Text Regular"/>
        <a:ea typeface="Canela Text Regular"/>
        <a:cs typeface="Canela Text Regular"/>
        <a:sym typeface="Canela Text Regular"/>
      </a:defRPr>
    </a:lvl3pPr>
    <a:lvl4pPr marL="0" marR="0" indent="1371600" algn="ctr" defTabSz="2438400" rtl="0" fontAlgn="auto" latinLnBrk="0" hangingPunct="0">
      <a:lnSpc>
        <a:spcPct val="9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nela Text Regular"/>
        <a:ea typeface="Canela Text Regular"/>
        <a:cs typeface="Canela Text Regular"/>
        <a:sym typeface="Canela Text Regular"/>
      </a:defRPr>
    </a:lvl4pPr>
    <a:lvl5pPr marL="0" marR="0" indent="1828800" algn="ctr" defTabSz="2438400" rtl="0" fontAlgn="auto" latinLnBrk="0" hangingPunct="0">
      <a:lnSpc>
        <a:spcPct val="9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nela Text Regular"/>
        <a:ea typeface="Canela Text Regular"/>
        <a:cs typeface="Canela Text Regular"/>
        <a:sym typeface="Canela Text Regular"/>
      </a:defRPr>
    </a:lvl5pPr>
    <a:lvl6pPr marL="0" marR="0" indent="2286000" algn="ctr" defTabSz="2438400" rtl="0" fontAlgn="auto" latinLnBrk="0" hangingPunct="0">
      <a:lnSpc>
        <a:spcPct val="9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nela Text Regular"/>
        <a:ea typeface="Canela Text Regular"/>
        <a:cs typeface="Canela Text Regular"/>
        <a:sym typeface="Canela Text Regular"/>
      </a:defRPr>
    </a:lvl6pPr>
    <a:lvl7pPr marL="0" marR="0" indent="2743200" algn="ctr" defTabSz="2438400" rtl="0" fontAlgn="auto" latinLnBrk="0" hangingPunct="0">
      <a:lnSpc>
        <a:spcPct val="9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nela Text Regular"/>
        <a:ea typeface="Canela Text Regular"/>
        <a:cs typeface="Canela Text Regular"/>
        <a:sym typeface="Canela Text Regular"/>
      </a:defRPr>
    </a:lvl7pPr>
    <a:lvl8pPr marL="0" marR="0" indent="3200400" algn="ctr" defTabSz="2438400" rtl="0" fontAlgn="auto" latinLnBrk="0" hangingPunct="0">
      <a:lnSpc>
        <a:spcPct val="9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nela Text Regular"/>
        <a:ea typeface="Canela Text Regular"/>
        <a:cs typeface="Canela Text Regular"/>
        <a:sym typeface="Canela Text Regular"/>
      </a:defRPr>
    </a:lvl8pPr>
    <a:lvl9pPr marL="0" marR="0" indent="3657600" algn="ctr" defTabSz="2438400" rtl="0" fontAlgn="auto" latinLnBrk="0" hangingPunct="0">
      <a:lnSpc>
        <a:spcPct val="9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nela Text Regular"/>
        <a:ea typeface="Canela Text Regular"/>
        <a:cs typeface="Canela Text Regular"/>
        <a:sym typeface="Canela Text Regular"/>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a:ea typeface="Graphik"/>
          <a:cs typeface="Graphik"/>
        </a:font>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hueOff val="-217956"/>
              <a:satOff val="14368"/>
              <a:lumOff val="17764"/>
            </a:schemeClr>
          </a:solidFill>
        </a:fill>
      </a:tcStyle>
    </a:firstRow>
  </a:tblStyle>
  <a:tblStyle styleId="{EEE7283C-3CF3-47DC-8721-378D4A62B228}" styleName="">
    <a:tblBg/>
    <a:wholeTbl>
      <a:tcTxStyle b="off" i="off">
        <a:font>
          <a:latin typeface="Graphik"/>
          <a:ea typeface="Graphik"/>
          <a:cs typeface="Graphik"/>
        </a:font>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CEEEE"/>
          </a:solidFill>
        </a:fill>
      </a:tcStyle>
    </a:band2H>
    <a:firstCol>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chemeClr val="accent3">
              <a:hueOff val="571091"/>
              <a:satOff val="15926"/>
              <a:lumOff val="22314"/>
            </a:schemeClr>
          </a:solidFill>
        </a:fill>
      </a:tcStyle>
    </a:firstCol>
    <a:lastRow>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45B43B"/>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45B43B"/>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9036"/>
              <a:lumOff val="17111"/>
            </a:schemeClr>
          </a:solidFill>
        </a:fill>
      </a:tcStyle>
    </a:band2H>
    <a:firstCol>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BD17"/>
          </a:solidFill>
        </a:fill>
      </a:tcStyle>
    </a:firstCol>
    <a:la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FBD17"/>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8A25"/>
          </a:solidFill>
        </a:fill>
      </a:tcStyle>
    </a:firstRow>
  </a:tblStyle>
  <a:tblStyle styleId="{33BA23B1-9221-436E-865A-0063620EA4FD}" styleName="">
    <a:tblBg/>
    <a:wholeTbl>
      <a:tcTxStyle b="off" i="off">
        <a:font>
          <a:latin typeface="Graphik"/>
          <a:ea typeface="Graphik"/>
          <a:cs typeface="Graphik"/>
        </a:font>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wholeTbl>
    <a:band2H>
      <a:tcTxStyle b="def" i="def"/>
      <a:tcStyle>
        <a:tcBdr/>
        <a:fill>
          <a:solidFill>
            <a:srgbClr val="ECEEEF"/>
          </a:solidFill>
        </a:fill>
      </a:tcStyle>
    </a:band2H>
    <a:firstCol>
      <a:tcTxStyle b="on" i="off">
        <a:font>
          <a:latin typeface="Graphik Semibold"/>
          <a:ea typeface="Graphik Semibold"/>
          <a:cs typeface="Graphik Semibold"/>
        </a:font>
        <a:srgbClr val="FFFFFF"/>
      </a:tcTxStyle>
      <a:tcStyle>
        <a:tcBdr>
          <a:left>
            <a:ln w="12700" cap="flat">
              <a:solidFill>
                <a:srgbClr val="A6AAA9"/>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32C5B9"/>
          </a:solidFill>
        </a:fill>
      </a:tcStyle>
    </a:firstCol>
    <a:lastRow>
      <a:tcTxStyle b="on" i="off">
        <a:font>
          <a:latin typeface="Graphik Semibold"/>
          <a:ea typeface="Graphik Semibold"/>
          <a:cs typeface="Graphik Semibold"/>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38100" cap="flat">
              <a:solidFill>
                <a:schemeClr val="accent2">
                  <a:hueOff val="240640"/>
                  <a:satOff val="2542"/>
                  <a:lumOff val="-13198"/>
                </a:schemeClr>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FFFFFF"/>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A6AAA9"/>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chemeClr val="accent2">
              <a:hueOff val="240640"/>
              <a:satOff val="2542"/>
              <a:lumOff val="-13198"/>
            </a:schemeClr>
          </a:solidFill>
        </a:fill>
      </a:tcStyle>
    </a:firstRow>
  </a:tblStyle>
  <a:tblStyle styleId="{2708684C-4D16-4618-839F-0558EEFCDFE6}"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F"/>
          </a:solidFill>
        </a:fill>
      </a:tcStyle>
    </a:band2H>
    <a:firstCol>
      <a:tcTxStyle b="on" i="off">
        <a:font>
          <a:latin typeface="Graphik Semibold"/>
          <a:ea typeface="Graphik Semibold"/>
          <a:cs typeface="Graphik Semibold"/>
        </a:font>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s>

</file>

<file path=ppt/media/image1.jpeg>
</file>

<file path=ppt/media/image1.png>
</file>

<file path=ppt/media/image1.tif>
</file>

<file path=ppt/media/image2.png>
</file>

<file path=ppt/media/image2.tif>
</file>

<file path=ppt/media/image3.tif>
</file>

<file path=ppt/media/image4.tif>
</file>

<file path=ppt/media/image5.tif>
</file>

<file path=ppt/media/image6.tif>
</file>

<file path=ppt/media/image7.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56.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 Id="rId3" Type="http://schemas.openxmlformats.org/officeDocument/2006/relationships/hyperlink" Target="https://www.youtube.com/watch?v=8RVa0THWUWw" TargetMode="Externa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r>
              <a:t>Deep Blue’s predecessors: ChipTest and later called Deep Thought was made at CMU in the 80s, started as a PhD project of the computer science doctoral students Feng-hsiung Hsu and Thomas Anantharaman.</a:t>
            </a:r>
          </a:p>
          <a:p>
            <a:pPr/>
            <a:r>
              <a:t>	Search speed ~500k positions/s (ChipTest), ~700k positions/s (Deep Thought)</a:t>
            </a:r>
          </a:p>
          <a:p>
            <a:pPr/>
            <a:r>
              <a:t>	Deep Thought was the first engine to beat a GM in tournament play, 1988</a:t>
            </a:r>
          </a:p>
          <a:p>
            <a:pPr/>
            <a:r>
              <a:t>	They made a bigger and better version 2, with the biggest success being a 3-1 win against the Danish national team, 1993</a:t>
            </a:r>
          </a:p>
          <a:p>
            <a:pPr/>
            <a:r>
              <a:t>	In 89-90, the CMU team moved to IBM. Deep Thought was renamed to Deep Blue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3" name="Shape 603"/>
          <p:cNvSpPr/>
          <p:nvPr>
            <p:ph type="sldImg"/>
          </p:nvPr>
        </p:nvSpPr>
        <p:spPr>
          <a:prstGeom prst="rect">
            <a:avLst/>
          </a:prstGeom>
        </p:spPr>
        <p:txBody>
          <a:bodyPr/>
          <a:lstStyle/>
          <a:p>
            <a:pPr/>
          </a:p>
        </p:txBody>
      </p:sp>
      <p:sp>
        <p:nvSpPr>
          <p:cNvPr id="604" name="Shape 604"/>
          <p:cNvSpPr/>
          <p:nvPr>
            <p:ph type="body" sz="quarter" idx="1"/>
          </p:nvPr>
        </p:nvSpPr>
        <p:spPr>
          <a:prstGeom prst="rect">
            <a:avLst/>
          </a:prstGeom>
        </p:spPr>
        <p:txBody>
          <a:bodyPr/>
          <a:lstStyle/>
          <a:p>
            <a:pPr/>
            <a:r>
              <a:t>Improvements on this: null-window, Judea Pearl</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9" name="Shape 769"/>
          <p:cNvSpPr/>
          <p:nvPr>
            <p:ph type="sldImg"/>
          </p:nvPr>
        </p:nvSpPr>
        <p:spPr>
          <a:prstGeom prst="rect">
            <a:avLst/>
          </a:prstGeom>
        </p:spPr>
        <p:txBody>
          <a:bodyPr/>
          <a:lstStyle/>
          <a:p>
            <a:pPr/>
          </a:p>
        </p:txBody>
      </p:sp>
      <p:sp>
        <p:nvSpPr>
          <p:cNvPr id="770" name="Shape 770"/>
          <p:cNvSpPr/>
          <p:nvPr>
            <p:ph type="body" sz="quarter" idx="1"/>
          </p:nvPr>
        </p:nvSpPr>
        <p:spPr>
          <a:prstGeom prst="rect">
            <a:avLst/>
          </a:prstGeom>
        </p:spPr>
        <p:txBody>
          <a:bodyPr/>
          <a:lstStyle/>
          <a:p>
            <a:pPr/>
            <a:r>
              <a:t>Beta is not less than alpha so no pruning occurs.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8" name="Shape 948"/>
          <p:cNvSpPr/>
          <p:nvPr>
            <p:ph type="sldImg"/>
          </p:nvPr>
        </p:nvSpPr>
        <p:spPr>
          <a:prstGeom prst="rect">
            <a:avLst/>
          </a:prstGeom>
        </p:spPr>
        <p:txBody>
          <a:bodyPr/>
          <a:lstStyle/>
          <a:p>
            <a:pPr/>
          </a:p>
        </p:txBody>
      </p:sp>
      <p:sp>
        <p:nvSpPr>
          <p:cNvPr id="949" name="Shape 949"/>
          <p:cNvSpPr/>
          <p:nvPr>
            <p:ph type="body" sz="quarter" idx="1"/>
          </p:nvPr>
        </p:nvSpPr>
        <p:spPr>
          <a:prstGeom prst="rect">
            <a:avLst/>
          </a:prstGeom>
        </p:spPr>
        <p:txBody>
          <a:bodyPr/>
          <a:lstStyle/>
          <a:p>
            <a:pPr/>
            <a:r>
              <a:t>Now beta is less than alpha so we can prune the other child node.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5" name="Shape 995"/>
          <p:cNvSpPr/>
          <p:nvPr>
            <p:ph type="sldImg"/>
          </p:nvPr>
        </p:nvSpPr>
        <p:spPr>
          <a:prstGeom prst="rect">
            <a:avLst/>
          </a:prstGeom>
        </p:spPr>
        <p:txBody>
          <a:bodyPr/>
          <a:lstStyle/>
          <a:p>
            <a:pPr/>
          </a:p>
        </p:txBody>
      </p:sp>
      <p:sp>
        <p:nvSpPr>
          <p:cNvPr id="996" name="Shape 996"/>
          <p:cNvSpPr/>
          <p:nvPr>
            <p:ph type="body" sz="quarter" idx="1"/>
          </p:nvPr>
        </p:nvSpPr>
        <p:spPr>
          <a:prstGeom prst="rect">
            <a:avLst/>
          </a:prstGeom>
        </p:spPr>
        <p:txBody>
          <a:bodyPr/>
          <a:lstStyle/>
          <a:p>
            <a:pPr/>
            <a:r>
              <a:t>Now beta is less than alpha so we can prune the other child node.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3" name="Shape 1043"/>
          <p:cNvSpPr/>
          <p:nvPr>
            <p:ph type="sldImg"/>
          </p:nvPr>
        </p:nvSpPr>
        <p:spPr>
          <a:prstGeom prst="rect">
            <a:avLst/>
          </a:prstGeom>
        </p:spPr>
        <p:txBody>
          <a:bodyPr/>
          <a:lstStyle/>
          <a:p>
            <a:pPr/>
          </a:p>
        </p:txBody>
      </p:sp>
      <p:sp>
        <p:nvSpPr>
          <p:cNvPr id="1044" name="Shape 1044"/>
          <p:cNvSpPr/>
          <p:nvPr>
            <p:ph type="body" sz="quarter" idx="1"/>
          </p:nvPr>
        </p:nvSpPr>
        <p:spPr>
          <a:prstGeom prst="rect">
            <a:avLst/>
          </a:prstGeom>
        </p:spPr>
        <p:txBody>
          <a:bodyPr/>
          <a:lstStyle/>
          <a:p>
            <a:pPr/>
            <a:r>
              <a:t>We propagate back up</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1" name="Shape 1341"/>
          <p:cNvSpPr/>
          <p:nvPr>
            <p:ph type="sldImg"/>
          </p:nvPr>
        </p:nvSpPr>
        <p:spPr>
          <a:prstGeom prst="rect">
            <a:avLst/>
          </a:prstGeom>
        </p:spPr>
        <p:txBody>
          <a:bodyPr/>
          <a:lstStyle/>
          <a:p>
            <a:pPr/>
          </a:p>
        </p:txBody>
      </p:sp>
      <p:sp>
        <p:nvSpPr>
          <p:cNvPr id="1342" name="Shape 1342"/>
          <p:cNvSpPr/>
          <p:nvPr>
            <p:ph type="body" sz="quarter" idx="1"/>
          </p:nvPr>
        </p:nvSpPr>
        <p:spPr>
          <a:prstGeom prst="rect">
            <a:avLst/>
          </a:prstGeom>
        </p:spPr>
        <p:txBody>
          <a:bodyPr/>
          <a:lstStyle/>
          <a:p>
            <a:pPr/>
            <a:r>
              <a:t>Now beta is less than alpha so we can prune the other child node.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4" name="Shape 1394"/>
          <p:cNvSpPr/>
          <p:nvPr>
            <p:ph type="sldImg"/>
          </p:nvPr>
        </p:nvSpPr>
        <p:spPr>
          <a:prstGeom prst="rect">
            <a:avLst/>
          </a:prstGeom>
        </p:spPr>
        <p:txBody>
          <a:bodyPr/>
          <a:lstStyle/>
          <a:p>
            <a:pPr/>
          </a:p>
        </p:txBody>
      </p:sp>
      <p:sp>
        <p:nvSpPr>
          <p:cNvPr id="1395" name="Shape 1395"/>
          <p:cNvSpPr/>
          <p:nvPr>
            <p:ph type="body" sz="quarter" idx="1"/>
          </p:nvPr>
        </p:nvSpPr>
        <p:spPr>
          <a:prstGeom prst="rect">
            <a:avLst/>
          </a:prstGeom>
        </p:spPr>
        <p:txBody>
          <a:bodyPr/>
          <a:lstStyle/>
          <a:p>
            <a:pPr/>
            <a:r>
              <a:t>Now beta is less than alpha so we can prune the other child node.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8" name="Shape 1448"/>
          <p:cNvSpPr/>
          <p:nvPr>
            <p:ph type="sldImg"/>
          </p:nvPr>
        </p:nvSpPr>
        <p:spPr>
          <a:prstGeom prst="rect">
            <a:avLst/>
          </a:prstGeom>
        </p:spPr>
        <p:txBody>
          <a:bodyPr/>
          <a:lstStyle/>
          <a:p>
            <a:pPr/>
          </a:p>
        </p:txBody>
      </p:sp>
      <p:sp>
        <p:nvSpPr>
          <p:cNvPr id="1449" name="Shape 1449"/>
          <p:cNvSpPr/>
          <p:nvPr>
            <p:ph type="body" sz="quarter" idx="1"/>
          </p:nvPr>
        </p:nvSpPr>
        <p:spPr>
          <a:prstGeom prst="rect">
            <a:avLst/>
          </a:prstGeom>
        </p:spPr>
        <p:txBody>
          <a:bodyPr/>
          <a:lstStyle/>
          <a:p>
            <a:pPr/>
            <a:r>
              <a:t>Now beta is less than alpha so we can prune the other child node.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3" name="Shape 1493"/>
          <p:cNvSpPr/>
          <p:nvPr>
            <p:ph type="sldImg"/>
          </p:nvPr>
        </p:nvSpPr>
        <p:spPr>
          <a:prstGeom prst="rect">
            <a:avLst/>
          </a:prstGeom>
        </p:spPr>
        <p:txBody>
          <a:bodyPr/>
          <a:lstStyle/>
          <a:p>
            <a:pPr/>
          </a:p>
        </p:txBody>
      </p:sp>
      <p:sp>
        <p:nvSpPr>
          <p:cNvPr id="1494" name="Shape 1494"/>
          <p:cNvSpPr/>
          <p:nvPr>
            <p:ph type="body" sz="quarter" idx="1"/>
          </p:nvPr>
        </p:nvSpPr>
        <p:spPr>
          <a:prstGeom prst="rect">
            <a:avLst/>
          </a:prstGeom>
        </p:spPr>
        <p:txBody>
          <a:bodyPr/>
          <a:lstStyle/>
          <a:p>
            <a:pPr/>
            <a:r>
              <a:t>Basically alpha-beta pruning with the addition of a “credit assignment mechanism”. The search is initially depth-fixed, but is extended if a move on either side generates sufficient credit to warrant the extension.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Shape 164"/>
          <p:cNvSpPr/>
          <p:nvPr>
            <p:ph type="sldImg"/>
          </p:nvPr>
        </p:nvSpPr>
        <p:spPr>
          <a:prstGeom prst="rect">
            <a:avLst/>
          </a:prstGeom>
        </p:spPr>
        <p:txBody>
          <a:bodyPr/>
          <a:lstStyle/>
          <a:p>
            <a:pPr/>
          </a:p>
        </p:txBody>
      </p:sp>
      <p:sp>
        <p:nvSpPr>
          <p:cNvPr id="165" name="Shape 165"/>
          <p:cNvSpPr/>
          <p:nvPr>
            <p:ph type="body" sz="quarter" idx="1"/>
          </p:nvPr>
        </p:nvSpPr>
        <p:spPr>
          <a:prstGeom prst="rect">
            <a:avLst/>
          </a:prstGeom>
        </p:spPr>
        <p:txBody>
          <a:bodyPr/>
          <a:lstStyle/>
          <a:p>
            <a:pPr/>
            <a:r>
              <a:t>Deep Blue I was developed at IBM Research in the mid 90s</a:t>
            </a:r>
          </a:p>
          <a:p>
            <a:pPr/>
            <a:r>
              <a:t>	Overall search speed: 50-100 million chess positions/s</a:t>
            </a:r>
          </a:p>
          <a:p>
            <a:pPr/>
            <a:r>
              <a:t>	Evaluation function: ~6400 features</a:t>
            </a:r>
          </a:p>
          <a:p>
            <a:pPr/>
            <a:r>
              <a:t>	Played a tournament match of 6 games against against Garry Kasparov.</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Kasparov won 4-2, but it was tied 2-2 after 4 games. Feb 1996. But they would play again the next year.</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Deep Blue II:</a:t>
            </a:r>
          </a:p>
          <a:p>
            <a:pPr/>
            <a:r>
              <a:t>Completely redesigned evaluation function: 8000 features (+1600 from Deep Blue I). </a:t>
            </a:r>
          </a:p>
          <a:p>
            <a:pPr/>
            <a:r>
              <a:t>Had a “specialized move generator” like “generate all moves that attack the opponent’s pieces” – in reality this is ambiguous.</a:t>
            </a:r>
          </a:p>
          <a:p>
            <a:pPr/>
            <a:r>
              <a:t>Overall search speed: 100-200 million chess positions/s (twice as fast as Deep Blue I)</a:t>
            </a:r>
          </a:p>
          <a:p>
            <a:pPr/>
            <a:r>
              <a:t>Software for match preparation, tuning the evaluation function for a specific opponent. </a:t>
            </a:r>
          </a:p>
          <a:p>
            <a:pPr/>
            <a:r>
              <a:t>Beat Kasparov 3.5-2.5 in 1997.</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It was a spectator event!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Link here: </a:t>
            </a:r>
            <a:r>
              <a:rPr u="sng">
                <a:hlinkClick r:id="rId3" invalidUrl="" action="" tgtFrame="" tooltip="" history="1" highlightClick="0" endSnd="0"/>
              </a:rPr>
              <a:t>https://www.youtube.com/watch?v=8RVa0THWUWw</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Rules of the game: piece movement, check vs. checkmate, castling long vs. short, en passant, pawn promotion, 3-fold repetition, stalemate, and 50 move draw rule.</a:t>
            </a:r>
          </a:p>
          <a:p>
            <a:pPr/>
            <a:r>
              <a:t>	Kasparov and Deep Blue agreed to a draw because of an incoming 3-fold repetition due to perpetual check</a:t>
            </a:r>
          </a:p>
          <a:p>
            <a:pPr/>
          </a:p>
          <a:p>
            <a:pPr/>
            <a:r>
              <a:t>Game phases</a:t>
            </a:r>
          </a:p>
          <a:p>
            <a:pPr/>
            <a:r>
              <a:t>	Openings, opening principles, and opening books.</a:t>
            </a:r>
          </a:p>
          <a:p>
            <a:pPr/>
            <a:r>
              <a:t>	Middle games, tactics and plans.</a:t>
            </a:r>
          </a:p>
          <a:p>
            <a:pPr/>
            <a:r>
              <a:t>	Endgames, technique, and theoretical draws.</a:t>
            </a:r>
          </a:p>
          <a:p>
            <a:pPr/>
          </a:p>
          <a:p>
            <a:pPr/>
            <a:r>
              <a:t>King and pawn: winning vs. drawn</a:t>
            </a:r>
          </a:p>
          <a:p>
            <a:pPr/>
          </a:p>
          <a:p>
            <a:pPr/>
            <a:r>
              <a:t>Fundamental skills: evaluation &amp; calculation</a:t>
            </a:r>
          </a:p>
          <a:p>
            <a:pPr/>
          </a:p>
          <a:p>
            <a:pPr/>
            <a:r>
              <a:t>Rating systems, titles, and how engines compare to humans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Shape 198"/>
          <p:cNvSpPr/>
          <p:nvPr>
            <p:ph type="sldImg"/>
          </p:nvPr>
        </p:nvSpPr>
        <p:spPr>
          <a:prstGeom prst="rect">
            <a:avLst/>
          </a:prstGeom>
        </p:spPr>
        <p:txBody>
          <a:bodyPr/>
          <a:lstStyle/>
          <a:p>
            <a:pPr/>
          </a:p>
        </p:txBody>
      </p:sp>
      <p:sp>
        <p:nvSpPr>
          <p:cNvPr id="199" name="Shape 199"/>
          <p:cNvSpPr/>
          <p:nvPr>
            <p:ph type="body" sz="quarter" idx="1"/>
          </p:nvPr>
        </p:nvSpPr>
        <p:spPr>
          <a:prstGeom prst="rect">
            <a:avLst/>
          </a:prstGeom>
        </p:spPr>
        <p:txBody>
          <a:bodyPr/>
          <a:lstStyle/>
          <a:p>
            <a:pPr/>
            <a:r>
              <a:t>One definition of a solved game is a game that, when engaged in by players exhibiting “perfect play”, there is one and only one possible outcome. What is that outcome for chess? Is it white winning every time? Draw? Black winning? </a:t>
            </a:r>
          </a:p>
          <a:p>
            <a:pPr/>
          </a:p>
          <a:p>
            <a:pPr/>
            <a:r>
              <a:t>But what is perfect play? What you’ll read is that perfect play is making the best move in every position. </a:t>
            </a:r>
          </a:p>
          <a:p>
            <a:pPr/>
            <a:r>
              <a:t>But what is the best move?? I used to think that the best move should be defined as the move with the highest proportion of consequent branches in the game tree that result in wins.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Shape 207"/>
          <p:cNvSpPr/>
          <p:nvPr>
            <p:ph type="sldImg"/>
          </p:nvPr>
        </p:nvSpPr>
        <p:spPr>
          <a:prstGeom prst="rect">
            <a:avLst/>
          </a:prstGeom>
        </p:spPr>
        <p:txBody>
          <a:bodyPr/>
          <a:lstStyle/>
          <a:p>
            <a:pPr/>
          </a:p>
        </p:txBody>
      </p:sp>
      <p:sp>
        <p:nvSpPr>
          <p:cNvPr id="208" name="Shape 208"/>
          <p:cNvSpPr/>
          <p:nvPr>
            <p:ph type="body" sz="quarter" idx="1"/>
          </p:nvPr>
        </p:nvSpPr>
        <p:spPr>
          <a:prstGeom prst="rect">
            <a:avLst/>
          </a:prstGeom>
        </p:spPr>
        <p:txBody>
          <a:bodyPr/>
          <a:lstStyle/>
          <a:p>
            <a:pPr/>
            <a:r>
              <a:t>The history of AI has intricate connections to the paradigm referred to as “reasoning as search” – the idea that intelligence is the manifestation of a search process.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19200" y="11986162"/>
            <a:ext cx="21945599" cy="605791"/>
          </a:xfrm>
          <a:prstGeom prst="rect">
            <a:avLst/>
          </a:prstGeom>
        </p:spPr>
        <p:txBody>
          <a:bodyPr/>
          <a:lstStyle>
            <a:lvl1pPr marL="0" indent="0" algn="ctr" defTabSz="825500">
              <a:lnSpc>
                <a:spcPct val="100000"/>
              </a:lnSpc>
              <a:spcBef>
                <a:spcPts val="0"/>
              </a:spcBef>
              <a:buSzTx/>
              <a:buNone/>
              <a:defRPr spc="-29" sz="3000">
                <a:latin typeface="Graphik Medium"/>
                <a:ea typeface="Graphik Medium"/>
                <a:cs typeface="Graphik Medium"/>
                <a:sym typeface="Graphik Medium"/>
              </a:defRPr>
            </a:lvl1pPr>
          </a:lstStyle>
          <a:p>
            <a:pPr/>
            <a:r>
              <a:t>Author and Date</a:t>
            </a:r>
          </a:p>
        </p:txBody>
      </p:sp>
      <p:sp>
        <p:nvSpPr>
          <p:cNvPr id="12" name="Presentation Title"/>
          <p:cNvSpPr txBox="1"/>
          <p:nvPr>
            <p:ph type="title" hasCustomPrompt="1"/>
          </p:nvPr>
        </p:nvSpPr>
        <p:spPr>
          <a:xfrm>
            <a:off x="1219200" y="3543300"/>
            <a:ext cx="21945600" cy="4267200"/>
          </a:xfrm>
          <a:prstGeom prst="rect">
            <a:avLst/>
          </a:prstGeom>
        </p:spPr>
        <p:txBody>
          <a:bodyPr anchor="b"/>
          <a:lstStyle>
            <a:lvl1pPr>
              <a:defRPr spc="-128" sz="12800"/>
            </a:lvl1pPr>
          </a:lstStyle>
          <a:p>
            <a:pPr/>
            <a:r>
              <a:t>Presentation Title</a:t>
            </a:r>
          </a:p>
        </p:txBody>
      </p:sp>
      <p:sp>
        <p:nvSpPr>
          <p:cNvPr id="13" name="Body Level One…"/>
          <p:cNvSpPr txBox="1"/>
          <p:nvPr>
            <p:ph type="body" sz="quarter" idx="1" hasCustomPrompt="1"/>
          </p:nvPr>
        </p:nvSpPr>
        <p:spPr>
          <a:xfrm>
            <a:off x="1219200" y="7567579"/>
            <a:ext cx="21945600" cy="2250593"/>
          </a:xfrm>
          <a:prstGeom prst="rect">
            <a:avLst/>
          </a:prstGeom>
        </p:spPr>
        <p:txBody>
          <a:bodyPr/>
          <a:lstStyle>
            <a:lvl1pPr marL="0" indent="0" algn="ctr" defTabSz="825500">
              <a:lnSpc>
                <a:spcPct val="100000"/>
              </a:lnSpc>
              <a:spcBef>
                <a:spcPts val="0"/>
              </a:spcBef>
              <a:buSzTx/>
              <a:buNone/>
              <a:defRPr spc="-59" sz="6000">
                <a:latin typeface="Graphik Semibold"/>
                <a:ea typeface="Graphik Semibold"/>
                <a:cs typeface="Graphik Semibold"/>
                <a:sym typeface="Graphik Semibold"/>
              </a:defRPr>
            </a:lvl1pPr>
            <a:lvl2pPr marL="0" indent="457200" algn="ctr" defTabSz="825500">
              <a:lnSpc>
                <a:spcPct val="100000"/>
              </a:lnSpc>
              <a:spcBef>
                <a:spcPts val="0"/>
              </a:spcBef>
              <a:buSzTx/>
              <a:buNone/>
              <a:defRPr spc="-59" sz="6000">
                <a:latin typeface="Graphik Semibold"/>
                <a:ea typeface="Graphik Semibold"/>
                <a:cs typeface="Graphik Semibold"/>
                <a:sym typeface="Graphik Semibold"/>
              </a:defRPr>
            </a:lvl2pPr>
            <a:lvl3pPr marL="0" indent="914400" algn="ctr" defTabSz="825500">
              <a:lnSpc>
                <a:spcPct val="100000"/>
              </a:lnSpc>
              <a:spcBef>
                <a:spcPts val="0"/>
              </a:spcBef>
              <a:buSzTx/>
              <a:buNone/>
              <a:defRPr spc="-59" sz="6000">
                <a:latin typeface="Graphik Semibold"/>
                <a:ea typeface="Graphik Semibold"/>
                <a:cs typeface="Graphik Semibold"/>
                <a:sym typeface="Graphik Semibold"/>
              </a:defRPr>
            </a:lvl3pPr>
            <a:lvl4pPr marL="0" indent="1371600" algn="ctr" defTabSz="825500">
              <a:lnSpc>
                <a:spcPct val="100000"/>
              </a:lnSpc>
              <a:spcBef>
                <a:spcPts val="0"/>
              </a:spcBef>
              <a:buSzTx/>
              <a:buNone/>
              <a:defRPr spc="-59" sz="6000">
                <a:latin typeface="Graphik Semibold"/>
                <a:ea typeface="Graphik Semibold"/>
                <a:cs typeface="Graphik Semibold"/>
                <a:sym typeface="Graphik Semibold"/>
              </a:defRPr>
            </a:lvl4pPr>
            <a:lvl5pPr marL="0" indent="1828800" algn="ctr" defTabSz="825500">
              <a:lnSpc>
                <a:spcPct val="100000"/>
              </a:lnSpc>
              <a:spcBef>
                <a:spcPts val="0"/>
              </a:spcBef>
              <a:buSzTx/>
              <a:buNone/>
              <a:defRPr spc="-59" sz="6000">
                <a:latin typeface="Graphik Semibold"/>
                <a:ea typeface="Graphik Semibold"/>
                <a:cs typeface="Graphik Semibold"/>
                <a:sym typeface="Graphik Semibold"/>
              </a:defRPr>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idx="1" hasCustomPrompt="1"/>
          </p:nvPr>
        </p:nvSpPr>
        <p:spPr>
          <a:xfrm>
            <a:off x="1219200" y="3251200"/>
            <a:ext cx="21945600" cy="6604000"/>
          </a:xfrm>
          <a:prstGeom prst="rect">
            <a:avLst/>
          </a:prstGeom>
        </p:spPr>
        <p:txBody>
          <a:bodyPr anchor="ctr"/>
          <a:lstStyle>
            <a:lvl1pPr marL="0" indent="0" algn="ctr" defTabSz="2438400">
              <a:lnSpc>
                <a:spcPct val="80000"/>
              </a:lnSpc>
              <a:spcBef>
                <a:spcPts val="0"/>
              </a:spcBef>
              <a:buSzTx/>
              <a:buNone/>
              <a:defRPr sz="12800">
                <a:latin typeface="Canela Regular"/>
                <a:ea typeface="Canela Regular"/>
                <a:cs typeface="Canela Regular"/>
                <a:sym typeface="Canela Regular"/>
              </a:defRPr>
            </a:lvl1pPr>
            <a:lvl2pPr marL="0" indent="457200" algn="ctr" defTabSz="2438400">
              <a:lnSpc>
                <a:spcPct val="80000"/>
              </a:lnSpc>
              <a:spcBef>
                <a:spcPts val="0"/>
              </a:spcBef>
              <a:buSzTx/>
              <a:buNone/>
              <a:defRPr sz="12800">
                <a:latin typeface="Canela Regular"/>
                <a:ea typeface="Canela Regular"/>
                <a:cs typeface="Canela Regular"/>
                <a:sym typeface="Canela Regular"/>
              </a:defRPr>
            </a:lvl2pPr>
            <a:lvl3pPr marL="0" indent="914400" algn="ctr" defTabSz="2438400">
              <a:lnSpc>
                <a:spcPct val="80000"/>
              </a:lnSpc>
              <a:spcBef>
                <a:spcPts val="0"/>
              </a:spcBef>
              <a:buSzTx/>
              <a:buNone/>
              <a:defRPr sz="12800">
                <a:latin typeface="Canela Regular"/>
                <a:ea typeface="Canela Regular"/>
                <a:cs typeface="Canela Regular"/>
                <a:sym typeface="Canela Regular"/>
              </a:defRPr>
            </a:lvl3pPr>
            <a:lvl4pPr marL="0" indent="1371600" algn="ctr" defTabSz="2438400">
              <a:lnSpc>
                <a:spcPct val="80000"/>
              </a:lnSpc>
              <a:spcBef>
                <a:spcPts val="0"/>
              </a:spcBef>
              <a:buSzTx/>
              <a:buNone/>
              <a:defRPr sz="12800">
                <a:latin typeface="Canela Regular"/>
                <a:ea typeface="Canela Regular"/>
                <a:cs typeface="Canela Regular"/>
                <a:sym typeface="Canela Regular"/>
              </a:defRPr>
            </a:lvl4pPr>
            <a:lvl5pPr marL="0" indent="1828800" algn="ctr" defTabSz="2438400">
              <a:lnSpc>
                <a:spcPct val="80000"/>
              </a:lnSpc>
              <a:spcBef>
                <a:spcPts val="0"/>
              </a:spcBef>
              <a:buSzTx/>
              <a:buNone/>
              <a:defRPr sz="12800">
                <a:latin typeface="Canela Regular"/>
                <a:ea typeface="Canela Regular"/>
                <a:cs typeface="Canela Regular"/>
                <a:sym typeface="Canela Regular"/>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Fact information"/>
          <p:cNvSpPr txBox="1"/>
          <p:nvPr>
            <p:ph type="body" sz="quarter" idx="21" hasCustomPrompt="1"/>
          </p:nvPr>
        </p:nvSpPr>
        <p:spPr>
          <a:xfrm>
            <a:off x="1219200" y="8462239"/>
            <a:ext cx="21945602" cy="832613"/>
          </a:xfrm>
          <a:prstGeom prst="rect">
            <a:avLst/>
          </a:prstGeom>
        </p:spPr>
        <p:txBody>
          <a:bodyP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stStyle>
          <a:p>
            <a:pPr/>
            <a:r>
              <a:t>Fact information</a:t>
            </a:r>
          </a:p>
        </p:txBody>
      </p:sp>
      <p:sp>
        <p:nvSpPr>
          <p:cNvPr id="107" name="Body Level One…"/>
          <p:cNvSpPr txBox="1"/>
          <p:nvPr>
            <p:ph type="body" sz="half" idx="1" hasCustomPrompt="1"/>
          </p:nvPr>
        </p:nvSpPr>
        <p:spPr>
          <a:xfrm>
            <a:off x="1219200" y="4214484"/>
            <a:ext cx="21945600" cy="4269708"/>
          </a:xfrm>
          <a:prstGeom prst="rect">
            <a:avLst/>
          </a:prstGeom>
        </p:spPr>
        <p:txBody>
          <a:bodyPr anchor="b"/>
          <a:lstStyle>
            <a:lvl1pPr marL="0" indent="0" algn="ctr" defTabSz="2438400">
              <a:lnSpc>
                <a:spcPct val="80000"/>
              </a:lnSpc>
              <a:spcBef>
                <a:spcPts val="0"/>
              </a:spcBef>
              <a:buSzTx/>
              <a:buNone/>
              <a:defRPr sz="22400">
                <a:latin typeface="+mn-lt"/>
                <a:ea typeface="+mn-ea"/>
                <a:cs typeface="+mn-cs"/>
                <a:sym typeface="Canela Bold"/>
              </a:defRPr>
            </a:lvl1pPr>
            <a:lvl2pPr marL="0" indent="457200" algn="ctr" defTabSz="2438400">
              <a:lnSpc>
                <a:spcPct val="80000"/>
              </a:lnSpc>
              <a:spcBef>
                <a:spcPts val="0"/>
              </a:spcBef>
              <a:buSzTx/>
              <a:buNone/>
              <a:defRPr sz="22400">
                <a:latin typeface="+mn-lt"/>
                <a:ea typeface="+mn-ea"/>
                <a:cs typeface="+mn-cs"/>
                <a:sym typeface="Canela Bold"/>
              </a:defRPr>
            </a:lvl2pPr>
            <a:lvl3pPr marL="0" indent="914400" algn="ctr" defTabSz="2438400">
              <a:lnSpc>
                <a:spcPct val="80000"/>
              </a:lnSpc>
              <a:spcBef>
                <a:spcPts val="0"/>
              </a:spcBef>
              <a:buSzTx/>
              <a:buNone/>
              <a:defRPr sz="22400">
                <a:latin typeface="+mn-lt"/>
                <a:ea typeface="+mn-ea"/>
                <a:cs typeface="+mn-cs"/>
                <a:sym typeface="Canela Bold"/>
              </a:defRPr>
            </a:lvl3pPr>
            <a:lvl4pPr marL="0" indent="1371600" algn="ctr" defTabSz="2438400">
              <a:lnSpc>
                <a:spcPct val="80000"/>
              </a:lnSpc>
              <a:spcBef>
                <a:spcPts val="0"/>
              </a:spcBef>
              <a:buSzTx/>
              <a:buNone/>
              <a:defRPr sz="22400">
                <a:latin typeface="+mn-lt"/>
                <a:ea typeface="+mn-ea"/>
                <a:cs typeface="+mn-cs"/>
                <a:sym typeface="Canela Bold"/>
              </a:defRPr>
            </a:lvl4pPr>
            <a:lvl5pPr marL="0" indent="1828800" algn="ctr" defTabSz="2438400">
              <a:lnSpc>
                <a:spcPct val="80000"/>
              </a:lnSpc>
              <a:spcBef>
                <a:spcPts val="0"/>
              </a:spcBef>
              <a:buSzTx/>
              <a:buNone/>
              <a:defRPr sz="22400">
                <a:latin typeface="+mn-lt"/>
                <a:ea typeface="+mn-ea"/>
                <a:cs typeface="+mn-cs"/>
                <a:sym typeface="Canela Bold"/>
              </a:defRPr>
            </a:lvl5pPr>
          </a:lstStyle>
          <a:p>
            <a:pPr/>
            <a:r>
              <a:t>100%</a:t>
            </a:r>
          </a:p>
          <a:p>
            <a:pPr lvl="1"/>
            <a:r>
              <a:t/>
            </a:r>
          </a:p>
          <a:p>
            <a:pPr lvl="2"/>
            <a:r>
              <a:t/>
            </a:r>
          </a:p>
          <a:p>
            <a:pPr lvl="3"/>
            <a:r>
              <a:t/>
            </a:r>
          </a:p>
          <a:p>
            <a:pPr lvl="4"/>
            <a:r>
              <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1219200" y="11100053"/>
            <a:ext cx="21945602" cy="832613"/>
          </a:xfrm>
          <a:prstGeom prst="rect">
            <a:avLst/>
          </a:prstGeom>
        </p:spPr>
        <p:txBody>
          <a:bodyPr anchor="ct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stStyle>
          <a:p>
            <a:pPr/>
            <a:r>
              <a:t>Attribution</a:t>
            </a:r>
          </a:p>
        </p:txBody>
      </p:sp>
      <p:sp>
        <p:nvSpPr>
          <p:cNvPr id="116" name="Body Level One…"/>
          <p:cNvSpPr txBox="1"/>
          <p:nvPr>
            <p:ph type="body" sz="half" idx="1" hasCustomPrompt="1"/>
          </p:nvPr>
        </p:nvSpPr>
        <p:spPr>
          <a:xfrm>
            <a:off x="1219200" y="4178300"/>
            <a:ext cx="21945600" cy="4416425"/>
          </a:xfrm>
          <a:prstGeom prst="rect">
            <a:avLst/>
          </a:prstGeom>
        </p:spPr>
        <p:txBody>
          <a:bodyPr anchor="ctr"/>
          <a:lstStyle>
            <a:lvl1pPr marL="0" indent="0" algn="ctr" defTabSz="2438400">
              <a:lnSpc>
                <a:spcPct val="80000"/>
              </a:lnSpc>
              <a:spcBef>
                <a:spcPts val="0"/>
              </a:spcBef>
              <a:buSzTx/>
              <a:buNone/>
              <a:defRPr sz="8400">
                <a:latin typeface="+mn-lt"/>
                <a:ea typeface="+mn-ea"/>
                <a:cs typeface="+mn-cs"/>
                <a:sym typeface="Canela Bold"/>
              </a:defRPr>
            </a:lvl1pPr>
            <a:lvl2pPr marL="0" indent="457200" algn="ctr" defTabSz="2438400">
              <a:lnSpc>
                <a:spcPct val="80000"/>
              </a:lnSpc>
              <a:spcBef>
                <a:spcPts val="0"/>
              </a:spcBef>
              <a:buSzTx/>
              <a:buNone/>
              <a:defRPr sz="8400">
                <a:latin typeface="+mn-lt"/>
                <a:ea typeface="+mn-ea"/>
                <a:cs typeface="+mn-cs"/>
                <a:sym typeface="Canela Bold"/>
              </a:defRPr>
            </a:lvl2pPr>
            <a:lvl3pPr marL="0" indent="914400" algn="ctr" defTabSz="2438400">
              <a:lnSpc>
                <a:spcPct val="80000"/>
              </a:lnSpc>
              <a:spcBef>
                <a:spcPts val="0"/>
              </a:spcBef>
              <a:buSzTx/>
              <a:buNone/>
              <a:defRPr sz="8400">
                <a:latin typeface="+mn-lt"/>
                <a:ea typeface="+mn-ea"/>
                <a:cs typeface="+mn-cs"/>
                <a:sym typeface="Canela Bold"/>
              </a:defRPr>
            </a:lvl3pPr>
            <a:lvl4pPr marL="0" indent="1371600" algn="ctr" defTabSz="2438400">
              <a:lnSpc>
                <a:spcPct val="80000"/>
              </a:lnSpc>
              <a:spcBef>
                <a:spcPts val="0"/>
              </a:spcBef>
              <a:buSzTx/>
              <a:buNone/>
              <a:defRPr sz="8400">
                <a:latin typeface="+mn-lt"/>
                <a:ea typeface="+mn-ea"/>
                <a:cs typeface="+mn-cs"/>
                <a:sym typeface="Canela Bold"/>
              </a:defRPr>
            </a:lvl4pPr>
            <a:lvl5pPr marL="0" indent="1828800" algn="ctr" defTabSz="2438400">
              <a:lnSpc>
                <a:spcPct val="80000"/>
              </a:lnSpc>
              <a:spcBef>
                <a:spcPts val="0"/>
              </a:spcBef>
              <a:buSzTx/>
              <a:buNone/>
              <a:defRPr sz="8400">
                <a:latin typeface="+mn-lt"/>
                <a:ea typeface="+mn-ea"/>
                <a:cs typeface="+mn-cs"/>
                <a:sym typeface="Canela Bold"/>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941297804_1296x1457.jpg"/>
          <p:cNvSpPr/>
          <p:nvPr>
            <p:ph type="pic" sz="quarter" idx="21"/>
          </p:nvPr>
        </p:nvSpPr>
        <p:spPr>
          <a:xfrm>
            <a:off x="15744825" y="5581752"/>
            <a:ext cx="7365408" cy="8280401"/>
          </a:xfrm>
          <a:prstGeom prst="rect">
            <a:avLst/>
          </a:prstGeom>
        </p:spPr>
        <p:txBody>
          <a:bodyPr lIns="91439" tIns="45719" rIns="91439" bIns="45719">
            <a:noAutofit/>
          </a:bodyPr>
          <a:lstStyle/>
          <a:p>
            <a:pPr/>
          </a:p>
        </p:txBody>
      </p:sp>
      <p:sp>
        <p:nvSpPr>
          <p:cNvPr id="125" name="915009552_2264x1509.jpg"/>
          <p:cNvSpPr/>
          <p:nvPr>
            <p:ph type="pic" sz="quarter" idx="22"/>
          </p:nvPr>
        </p:nvSpPr>
        <p:spPr>
          <a:xfrm>
            <a:off x="15363825" y="1270000"/>
            <a:ext cx="8115300" cy="5409006"/>
          </a:xfrm>
          <a:prstGeom prst="rect">
            <a:avLst/>
          </a:prstGeom>
        </p:spPr>
        <p:txBody>
          <a:bodyPr lIns="91439" tIns="45719" rIns="91439" bIns="45719">
            <a:noAutofit/>
          </a:bodyPr>
          <a:lstStyle/>
          <a:p>
            <a:pPr/>
          </a:p>
        </p:txBody>
      </p:sp>
      <p:sp>
        <p:nvSpPr>
          <p:cNvPr id="126" name="740519873_3318x2212.jpg"/>
          <p:cNvSpPr/>
          <p:nvPr>
            <p:ph type="pic" idx="23"/>
          </p:nvPr>
        </p:nvSpPr>
        <p:spPr>
          <a:xfrm>
            <a:off x="-63500" y="1270000"/>
            <a:ext cx="16764000" cy="11176000"/>
          </a:xfrm>
          <a:prstGeom prst="rect">
            <a:avLst/>
          </a:prstGeom>
        </p:spPr>
        <p:txBody>
          <a:bodyPr lIns="91439" tIns="45719" rIns="91439" bIns="45719">
            <a:noAutofit/>
          </a:bodyPr>
          <a:lstStyle/>
          <a:p>
            <a:pPr/>
          </a:p>
        </p:txBody>
      </p:sp>
      <p:sp>
        <p:nvSpPr>
          <p:cNvPr id="127"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740519873_3318x2212.jpg"/>
          <p:cNvSpPr/>
          <p:nvPr>
            <p:ph type="pic" idx="21"/>
          </p:nvPr>
        </p:nvSpPr>
        <p:spPr>
          <a:xfrm>
            <a:off x="1270000" y="-423334"/>
            <a:ext cx="21844000" cy="14562668"/>
          </a:xfrm>
          <a:prstGeom prst="rect">
            <a:avLst/>
          </a:prstGeom>
        </p:spPr>
        <p:txBody>
          <a:bodyPr lIns="91439" tIns="45719" rIns="91439" bIns="45719">
            <a:noAutofit/>
          </a:bodyPr>
          <a:lstStyle/>
          <a:p>
            <a:pPr/>
          </a:p>
        </p:txBody>
      </p:sp>
      <p:sp>
        <p:nvSpPr>
          <p:cNvPr id="135"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740519873_3318x2212.jpg"/>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19200" y="3543300"/>
            <a:ext cx="21945600" cy="4267200"/>
          </a:xfrm>
          <a:prstGeom prst="rect">
            <a:avLst/>
          </a:prstGeom>
        </p:spPr>
        <p:txBody>
          <a:bodyPr anchor="b"/>
          <a:lstStyle>
            <a:lvl1pPr>
              <a:defRPr spc="-128" sz="12800">
                <a:solidFill>
                  <a:srgbClr val="FFFFFF"/>
                </a:solidFill>
              </a:defRPr>
            </a:lvl1pPr>
          </a:lstStyle>
          <a:p>
            <a:pPr/>
            <a:r>
              <a:t>Presentation Title</a:t>
            </a:r>
          </a:p>
        </p:txBody>
      </p:sp>
      <p:sp>
        <p:nvSpPr>
          <p:cNvPr id="23" name="Body Level One…"/>
          <p:cNvSpPr txBox="1"/>
          <p:nvPr>
            <p:ph type="body" sz="quarter" idx="1" hasCustomPrompt="1"/>
          </p:nvPr>
        </p:nvSpPr>
        <p:spPr>
          <a:xfrm>
            <a:off x="1219200" y="7569200"/>
            <a:ext cx="21945600" cy="2252112"/>
          </a:xfrm>
          <a:prstGeom prst="rect">
            <a:avLst/>
          </a:prstGeom>
        </p:spPr>
        <p:txBody>
          <a:bodyPr/>
          <a:lstStyle>
            <a:lvl1pPr marL="0" indent="0" algn="ctr" defTabSz="825500">
              <a:lnSpc>
                <a:spcPct val="100000"/>
              </a:lnSpc>
              <a:spcBef>
                <a:spcPts val="0"/>
              </a:spcBef>
              <a:buSzTx/>
              <a:buNone/>
              <a:defRPr spc="-59" sz="6000">
                <a:solidFill>
                  <a:srgbClr val="FFFFFF"/>
                </a:solidFill>
                <a:latin typeface="Graphik Semibold"/>
                <a:ea typeface="Graphik Semibold"/>
                <a:cs typeface="Graphik Semibold"/>
                <a:sym typeface="Graphik Semibold"/>
              </a:defRPr>
            </a:lvl1pPr>
            <a:lvl2pPr marL="0" indent="457200" algn="ctr" defTabSz="825500">
              <a:lnSpc>
                <a:spcPct val="100000"/>
              </a:lnSpc>
              <a:spcBef>
                <a:spcPts val="0"/>
              </a:spcBef>
              <a:buSzTx/>
              <a:buNone/>
              <a:defRPr spc="-59" sz="6000">
                <a:solidFill>
                  <a:srgbClr val="FFFFFF"/>
                </a:solidFill>
                <a:latin typeface="Graphik Semibold"/>
                <a:ea typeface="Graphik Semibold"/>
                <a:cs typeface="Graphik Semibold"/>
                <a:sym typeface="Graphik Semibold"/>
              </a:defRPr>
            </a:lvl2pPr>
            <a:lvl3pPr marL="0" indent="914400" algn="ctr" defTabSz="825500">
              <a:lnSpc>
                <a:spcPct val="100000"/>
              </a:lnSpc>
              <a:spcBef>
                <a:spcPts val="0"/>
              </a:spcBef>
              <a:buSzTx/>
              <a:buNone/>
              <a:defRPr spc="-59" sz="6000">
                <a:solidFill>
                  <a:srgbClr val="FFFFFF"/>
                </a:solidFill>
                <a:latin typeface="Graphik Semibold"/>
                <a:ea typeface="Graphik Semibold"/>
                <a:cs typeface="Graphik Semibold"/>
                <a:sym typeface="Graphik Semibold"/>
              </a:defRPr>
            </a:lvl3pPr>
            <a:lvl4pPr marL="0" indent="1371600" algn="ctr" defTabSz="825500">
              <a:lnSpc>
                <a:spcPct val="100000"/>
              </a:lnSpc>
              <a:spcBef>
                <a:spcPts val="0"/>
              </a:spcBef>
              <a:buSzTx/>
              <a:buNone/>
              <a:defRPr spc="-59" sz="6000">
                <a:solidFill>
                  <a:srgbClr val="FFFFFF"/>
                </a:solidFill>
                <a:latin typeface="Graphik Semibold"/>
                <a:ea typeface="Graphik Semibold"/>
                <a:cs typeface="Graphik Semibold"/>
                <a:sym typeface="Graphik Semibold"/>
              </a:defRPr>
            </a:lvl4pPr>
            <a:lvl5pPr marL="0" indent="1828800" algn="ctr" defTabSz="825500">
              <a:lnSpc>
                <a:spcPct val="100000"/>
              </a:lnSpc>
              <a:spcBef>
                <a:spcPts val="0"/>
              </a:spcBef>
              <a:buSzTx/>
              <a:buNone/>
              <a:defRPr spc="-59" sz="6000">
                <a:solidFill>
                  <a:srgbClr val="FFFFFF"/>
                </a:solidFill>
                <a:latin typeface="Graphik Semibold"/>
                <a:ea typeface="Graphik Semibold"/>
                <a:cs typeface="Graphik Semibold"/>
                <a:sym typeface="Graphik Semibold"/>
              </a:defRPr>
            </a:lvl5pPr>
          </a:lstStyle>
          <a:p>
            <a:pPr/>
            <a:r>
              <a:t>Presentation Subtitle</a:t>
            </a:r>
          </a:p>
          <a:p>
            <a:pPr lvl="1"/>
            <a:r>
              <a:t/>
            </a:r>
          </a:p>
          <a:p>
            <a:pPr lvl="2"/>
            <a:r>
              <a:t/>
            </a:r>
          </a:p>
          <a:p>
            <a:pPr lvl="3"/>
            <a:r>
              <a:t/>
            </a:r>
          </a:p>
          <a:p>
            <a:pPr lvl="4"/>
            <a:r>
              <a:t/>
            </a:r>
          </a:p>
        </p:txBody>
      </p:sp>
      <p:sp>
        <p:nvSpPr>
          <p:cNvPr id="24" name="Author and Date"/>
          <p:cNvSpPr txBox="1"/>
          <p:nvPr>
            <p:ph type="body" sz="quarter" idx="22" hasCustomPrompt="1"/>
          </p:nvPr>
        </p:nvSpPr>
        <p:spPr>
          <a:xfrm>
            <a:off x="1219200" y="11988800"/>
            <a:ext cx="21945602" cy="605791"/>
          </a:xfrm>
          <a:prstGeom prst="rect">
            <a:avLst/>
          </a:prstGeom>
        </p:spPr>
        <p:txBody>
          <a:bodyPr/>
          <a:lstStyle>
            <a:lvl1pPr marL="0" indent="0" algn="ctr" defTabSz="825500">
              <a:lnSpc>
                <a:spcPct val="100000"/>
              </a:lnSpc>
              <a:spcBef>
                <a:spcPts val="0"/>
              </a:spcBef>
              <a:buSzTx/>
              <a:buNone/>
              <a:defRPr spc="-29" sz="3000">
                <a:solidFill>
                  <a:srgbClr val="FFFFFF"/>
                </a:solidFill>
                <a:latin typeface="Graphik Medium"/>
                <a:ea typeface="Graphik Medium"/>
                <a:cs typeface="Graphik Medium"/>
                <a:sym typeface="Graphik Medium"/>
              </a:defRPr>
            </a:lvl1pPr>
          </a:lstStyle>
          <a:p>
            <a:pPr/>
            <a:r>
              <a:t>Author and Date</a:t>
            </a:r>
          </a:p>
        </p:txBody>
      </p:sp>
      <p:sp>
        <p:nvSpPr>
          <p:cNvPr id="2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Slide Title"/>
          <p:cNvSpPr txBox="1"/>
          <p:nvPr>
            <p:ph type="title" hasCustomPrompt="1"/>
          </p:nvPr>
        </p:nvSpPr>
        <p:spPr>
          <a:xfrm>
            <a:off x="1215495" y="4585102"/>
            <a:ext cx="9757338" cy="2540001"/>
          </a:xfrm>
          <a:prstGeom prst="rect">
            <a:avLst/>
          </a:prstGeom>
        </p:spPr>
        <p:txBody>
          <a:bodyPr anchor="b"/>
          <a:lstStyle/>
          <a:p>
            <a:pPr/>
            <a:r>
              <a:t>Slide Title</a:t>
            </a:r>
          </a:p>
        </p:txBody>
      </p:sp>
      <p:sp>
        <p:nvSpPr>
          <p:cNvPr id="33" name="Image"/>
          <p:cNvSpPr/>
          <p:nvPr>
            <p:ph type="pic" idx="21"/>
          </p:nvPr>
        </p:nvSpPr>
        <p:spPr>
          <a:xfrm>
            <a:off x="9283700" y="1270000"/>
            <a:ext cx="16751300" cy="11176000"/>
          </a:xfrm>
          <a:prstGeom prst="rect">
            <a:avLst/>
          </a:prstGeom>
        </p:spPr>
        <p:txBody>
          <a:bodyPr lIns="91439" tIns="45719" rIns="91439" bIns="45719">
            <a:noAutofit/>
          </a:bodyPr>
          <a:lstStyle/>
          <a:p>
            <a:pPr/>
          </a:p>
        </p:txBody>
      </p:sp>
      <p:sp>
        <p:nvSpPr>
          <p:cNvPr id="34" name="Body Level One…"/>
          <p:cNvSpPr txBox="1"/>
          <p:nvPr>
            <p:ph type="body" sz="quarter" idx="1" hasCustomPrompt="1"/>
          </p:nvPr>
        </p:nvSpPr>
        <p:spPr>
          <a:xfrm>
            <a:off x="1219200" y="7016750"/>
            <a:ext cx="9753600" cy="5416550"/>
          </a:xfrm>
          <a:prstGeom prst="rect">
            <a:avLst/>
          </a:prstGeom>
        </p:spPr>
        <p:txBody>
          <a:bodyP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vl2pPr marL="0" indent="457200" algn="ctr" defTabSz="825500">
              <a:lnSpc>
                <a:spcPct val="100000"/>
              </a:lnSpc>
              <a:spcBef>
                <a:spcPts val="0"/>
              </a:spcBef>
              <a:buSzTx/>
              <a:buNone/>
              <a:defRPr spc="-44">
                <a:latin typeface="Graphik Semibold"/>
                <a:ea typeface="Graphik Semibold"/>
                <a:cs typeface="Graphik Semibold"/>
                <a:sym typeface="Graphik Semibold"/>
              </a:defRPr>
            </a:lvl2pPr>
            <a:lvl3pPr marL="0" indent="914400" algn="ctr" defTabSz="825500">
              <a:lnSpc>
                <a:spcPct val="100000"/>
              </a:lnSpc>
              <a:spcBef>
                <a:spcPts val="0"/>
              </a:spcBef>
              <a:buSzTx/>
              <a:buNone/>
              <a:defRPr spc="-44">
                <a:latin typeface="Graphik Semibold"/>
                <a:ea typeface="Graphik Semibold"/>
                <a:cs typeface="Graphik Semibold"/>
                <a:sym typeface="Graphik Semibold"/>
              </a:defRPr>
            </a:lvl3pPr>
            <a:lvl4pPr marL="0" indent="1371600" algn="ctr" defTabSz="825500">
              <a:lnSpc>
                <a:spcPct val="100000"/>
              </a:lnSpc>
              <a:spcBef>
                <a:spcPts val="0"/>
              </a:spcBef>
              <a:buSzTx/>
              <a:buNone/>
              <a:defRPr spc="-44">
                <a:latin typeface="Graphik Semibold"/>
                <a:ea typeface="Graphik Semibold"/>
                <a:cs typeface="Graphik Semibold"/>
                <a:sym typeface="Graphik Semibold"/>
              </a:defRPr>
            </a:lvl4pPr>
            <a:lvl5pPr marL="0" indent="1828800" algn="ctr" defTabSz="825500">
              <a:lnSpc>
                <a:spcPct val="100000"/>
              </a:lnSpc>
              <a:spcBef>
                <a:spcPts val="0"/>
              </a:spcBef>
              <a:buSzTx/>
              <a:buNone/>
              <a:defRPr spc="-44">
                <a:latin typeface="Graphik Semibold"/>
                <a:ea typeface="Graphik Semibold"/>
                <a:cs typeface="Graphik Semibold"/>
                <a:sym typeface="Graphik Semibold"/>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4" name="Slide Subtitle"/>
          <p:cNvSpPr txBox="1"/>
          <p:nvPr>
            <p:ph type="body" sz="quarter" idx="21" hasCustomPrompt="1"/>
          </p:nvPr>
        </p:nvSpPr>
        <p:spPr>
          <a:xfrm>
            <a:off x="1219200" y="2384648"/>
            <a:ext cx="21945602" cy="832613"/>
          </a:xfrm>
          <a:prstGeom prst="rect">
            <a:avLst/>
          </a:prstGeom>
        </p:spPr>
        <p:txBody>
          <a:bodyP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stStyle>
          <a:p>
            <a:pPr/>
            <a:r>
              <a:t>Slide Subtitle</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xfrm>
            <a:off x="1219200" y="4013200"/>
            <a:ext cx="21945600" cy="8487148"/>
          </a:xfrm>
          <a:prstGeom prst="rect">
            <a:avLst/>
          </a:prstGeom>
        </p:spPr>
        <p:txBody>
          <a:bodyPr numCol="2" spcCol="2558384"/>
          <a:lstStyle/>
          <a:p>
            <a:pPr/>
            <a:r>
              <a:t>Slide bullet text</a:t>
            </a:r>
          </a:p>
          <a:p>
            <a:pPr lvl="1"/>
            <a:r>
              <a:t/>
            </a:r>
          </a:p>
          <a:p>
            <a:pPr lvl="2"/>
            <a:r>
              <a:t/>
            </a:r>
          </a:p>
          <a:p>
            <a:pPr lvl="3"/>
            <a:r>
              <a:t/>
            </a:r>
          </a:p>
          <a:p>
            <a:pPr lvl="4"/>
            <a:r>
              <a:t/>
            </a:r>
          </a:p>
        </p:txBody>
      </p:sp>
      <p:sp>
        <p:nvSpPr>
          <p:cNvPr id="53"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Title"/>
          <p:cNvSpPr txBox="1"/>
          <p:nvPr>
            <p:ph type="title" hasCustomPrompt="1"/>
          </p:nvPr>
        </p:nvSpPr>
        <p:spPr>
          <a:xfrm>
            <a:off x="1219200" y="774700"/>
            <a:ext cx="9753600" cy="1600200"/>
          </a:xfrm>
          <a:prstGeom prst="rect">
            <a:avLst/>
          </a:prstGeom>
        </p:spPr>
        <p:txBody>
          <a:bodyPr/>
          <a:lstStyle/>
          <a:p>
            <a:pPr/>
            <a:r>
              <a:t>Slide Title</a:t>
            </a:r>
          </a:p>
        </p:txBody>
      </p:sp>
      <p:sp>
        <p:nvSpPr>
          <p:cNvPr id="61" name="Image"/>
          <p:cNvSpPr/>
          <p:nvPr>
            <p:ph type="pic" idx="21"/>
          </p:nvPr>
        </p:nvSpPr>
        <p:spPr>
          <a:xfrm>
            <a:off x="12192644" y="718588"/>
            <a:ext cx="10972801" cy="12329624"/>
          </a:xfrm>
          <a:prstGeom prst="rect">
            <a:avLst/>
          </a:prstGeom>
        </p:spPr>
        <p:txBody>
          <a:bodyPr lIns="91439" tIns="45719" rIns="91439" bIns="45719">
            <a:noAutofit/>
          </a:bodyPr>
          <a:lstStyle/>
          <a:p>
            <a:pPr/>
          </a:p>
        </p:txBody>
      </p:sp>
      <p:sp>
        <p:nvSpPr>
          <p:cNvPr id="62" name="Slide Subtitle"/>
          <p:cNvSpPr txBox="1"/>
          <p:nvPr>
            <p:ph type="body" sz="quarter" idx="22" hasCustomPrompt="1"/>
          </p:nvPr>
        </p:nvSpPr>
        <p:spPr>
          <a:xfrm>
            <a:off x="1219200" y="2387600"/>
            <a:ext cx="9757569" cy="832612"/>
          </a:xfrm>
          <a:prstGeom prst="rect">
            <a:avLst/>
          </a:prstGeom>
        </p:spPr>
        <p:txBody>
          <a:bodyP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stStyle>
          <a:p>
            <a:pPr/>
            <a:r>
              <a:t>Slide Subtitle</a:t>
            </a:r>
          </a:p>
        </p:txBody>
      </p:sp>
      <p:sp>
        <p:nvSpPr>
          <p:cNvPr id="63" name="Body Level One…"/>
          <p:cNvSpPr txBox="1"/>
          <p:nvPr>
            <p:ph type="body" sz="half" idx="1" hasCustomPrompt="1"/>
          </p:nvPr>
        </p:nvSpPr>
        <p:spPr>
          <a:xfrm>
            <a:off x="1219200" y="4023221"/>
            <a:ext cx="9757569" cy="8384679"/>
          </a:xfrm>
          <a:prstGeom prst="rect">
            <a:avLst/>
          </a:prstGeom>
        </p:spPr>
        <p:txBody>
          <a:bodyPr/>
          <a:lstStyle/>
          <a:p>
            <a:pPr/>
            <a:r>
              <a:t>Slide bullet text</a:t>
            </a:r>
          </a:p>
          <a:p>
            <a:pPr lvl="1"/>
            <a:r>
              <a:t/>
            </a:r>
          </a:p>
          <a:p>
            <a:pPr lvl="2"/>
            <a:r>
              <a:t/>
            </a:r>
          </a:p>
          <a:p>
            <a:pPr lvl="3"/>
            <a:r>
              <a:t/>
            </a:r>
          </a:p>
          <a:p>
            <a:pPr lvl="4"/>
            <a:r>
              <a:t/>
            </a:r>
          </a:p>
        </p:txBody>
      </p:sp>
      <p:sp>
        <p:nvSpPr>
          <p:cNvPr id="64" name="Slide Number"/>
          <p:cNvSpPr txBox="1"/>
          <p:nvPr>
            <p:ph type="sldNum" sz="quarter" idx="2"/>
          </p:nvPr>
        </p:nvSpPr>
        <p:spPr>
          <a:xfrm>
            <a:off x="1200403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19200" y="3242270"/>
            <a:ext cx="21945600" cy="6604001"/>
          </a:xfrm>
          <a:prstGeom prst="rect">
            <a:avLst/>
          </a:prstGeom>
        </p:spPr>
        <p:txBody>
          <a:bodyPr anchor="ctr"/>
          <a:lstStyle>
            <a:lvl1pPr>
              <a:defRPr spc="0" sz="12800"/>
            </a:lvl1pPr>
          </a:lstStyle>
          <a:p>
            <a:pPr/>
            <a:r>
              <a:t>Section Title</a:t>
            </a:r>
          </a:p>
        </p:txBody>
      </p:sp>
      <p:sp>
        <p:nvSpPr>
          <p:cNvPr id="72"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prstGeom prst="rect">
            <a:avLst/>
          </a:prstGeom>
        </p:spPr>
        <p:txBody>
          <a:bodyPr/>
          <a:lstStyle/>
          <a:p>
            <a:pPr/>
            <a:r>
              <a:t>Slide Title</a:t>
            </a:r>
          </a:p>
        </p:txBody>
      </p:sp>
      <p:sp>
        <p:nvSpPr>
          <p:cNvPr id="80" name="Slide Subtitle"/>
          <p:cNvSpPr txBox="1"/>
          <p:nvPr>
            <p:ph type="body" sz="quarter" idx="21" hasCustomPrompt="1"/>
          </p:nvPr>
        </p:nvSpPr>
        <p:spPr>
          <a:xfrm>
            <a:off x="1219200" y="2384648"/>
            <a:ext cx="21945602" cy="832613"/>
          </a:xfrm>
          <a:prstGeom prst="rect">
            <a:avLst/>
          </a:prstGeom>
        </p:spPr>
        <p:txBody>
          <a:bodyP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stStyle>
          <a:p>
            <a:pPr/>
            <a:r>
              <a:t>Slide Subtitle</a:t>
            </a:r>
          </a:p>
        </p:txBody>
      </p:sp>
      <p:sp>
        <p:nvSpPr>
          <p:cNvPr id="81"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prstGeom prst="rect">
            <a:avLst/>
          </a:prstGeom>
        </p:spPr>
        <p:txBody>
          <a:bodyPr/>
          <a:lstStyle/>
          <a:p>
            <a:pPr/>
            <a:r>
              <a:t>Agenda Title</a:t>
            </a:r>
          </a:p>
        </p:txBody>
      </p:sp>
      <p:sp>
        <p:nvSpPr>
          <p:cNvPr id="89" name="Body Level One…"/>
          <p:cNvSpPr txBox="1"/>
          <p:nvPr>
            <p:ph type="body" idx="1" hasCustomPrompt="1"/>
          </p:nvPr>
        </p:nvSpPr>
        <p:spPr>
          <a:xfrm>
            <a:off x="1219200" y="4013200"/>
            <a:ext cx="21945600" cy="8385548"/>
          </a:xfrm>
          <a:prstGeom prst="rect">
            <a:avLst/>
          </a:prstGeom>
        </p:spPr>
        <p:txBody>
          <a:bodyPr/>
          <a:lstStyle>
            <a:lvl1pPr marL="0" indent="0" defTabSz="825500">
              <a:lnSpc>
                <a:spcPct val="100000"/>
              </a:lnSpc>
              <a:buSzTx/>
              <a:buNone/>
              <a:defRPr spc="-136" sz="6800">
                <a:latin typeface="Canela Deck Regular"/>
                <a:ea typeface="Canela Deck Regular"/>
                <a:cs typeface="Canela Deck Regular"/>
                <a:sym typeface="Canela Deck Regular"/>
              </a:defRPr>
            </a:lvl1pPr>
            <a:lvl2pPr marL="0" indent="457200" defTabSz="825500">
              <a:lnSpc>
                <a:spcPct val="100000"/>
              </a:lnSpc>
              <a:buSzTx/>
              <a:buNone/>
              <a:defRPr spc="-136" sz="6800">
                <a:latin typeface="Canela Deck Regular"/>
                <a:ea typeface="Canela Deck Regular"/>
                <a:cs typeface="Canela Deck Regular"/>
                <a:sym typeface="Canela Deck Regular"/>
              </a:defRPr>
            </a:lvl2pPr>
            <a:lvl3pPr marL="0" indent="914400" defTabSz="825500">
              <a:lnSpc>
                <a:spcPct val="100000"/>
              </a:lnSpc>
              <a:buSzTx/>
              <a:buNone/>
              <a:defRPr spc="-136" sz="6800">
                <a:latin typeface="Canela Deck Regular"/>
                <a:ea typeface="Canela Deck Regular"/>
                <a:cs typeface="Canela Deck Regular"/>
                <a:sym typeface="Canela Deck Regular"/>
              </a:defRPr>
            </a:lvl3pPr>
            <a:lvl4pPr marL="0" indent="1371600" defTabSz="825500">
              <a:lnSpc>
                <a:spcPct val="100000"/>
              </a:lnSpc>
              <a:buSzTx/>
              <a:buNone/>
              <a:defRPr spc="-136" sz="6800">
                <a:latin typeface="Canela Deck Regular"/>
                <a:ea typeface="Canela Deck Regular"/>
                <a:cs typeface="Canela Deck Regular"/>
                <a:sym typeface="Canela Deck Regular"/>
              </a:defRPr>
            </a:lvl4pPr>
            <a:lvl5pPr marL="0" indent="1828800" defTabSz="825500">
              <a:lnSpc>
                <a:spcPct val="100000"/>
              </a:lnSpc>
              <a:buSzTx/>
              <a:buNone/>
              <a:defRPr spc="-136" sz="6800">
                <a:latin typeface="Canela Deck Regular"/>
                <a:ea typeface="Canela Deck Regular"/>
                <a:cs typeface="Canela Deck Regular"/>
                <a:sym typeface="Canela Deck Regular"/>
              </a:defRPr>
            </a:lvl5pPr>
          </a:lstStyle>
          <a:p>
            <a:pPr/>
            <a:r>
              <a:t>Agenda Topics</a:t>
            </a:r>
          </a:p>
          <a:p>
            <a:pPr lvl="1"/>
            <a:r>
              <a:t/>
            </a:r>
          </a:p>
          <a:p>
            <a:pPr lvl="2"/>
            <a:r>
              <a:t/>
            </a:r>
          </a:p>
          <a:p>
            <a:pPr lvl="3"/>
            <a:r>
              <a:t/>
            </a:r>
          </a:p>
          <a:p>
            <a:pPr lvl="4"/>
            <a:r>
              <a:t/>
            </a:r>
          </a:p>
        </p:txBody>
      </p:sp>
      <p:sp>
        <p:nvSpPr>
          <p:cNvPr id="90" name="Agenda Subtitle"/>
          <p:cNvSpPr txBox="1"/>
          <p:nvPr>
            <p:ph type="body" sz="quarter" idx="21" hasCustomPrompt="1"/>
          </p:nvPr>
        </p:nvSpPr>
        <p:spPr>
          <a:xfrm>
            <a:off x="1219200" y="2387115"/>
            <a:ext cx="21945602" cy="832613"/>
          </a:xfrm>
          <a:prstGeom prst="rect">
            <a:avLst/>
          </a:prstGeom>
        </p:spPr>
        <p:txBody>
          <a:bodyP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stStyle>
          <a:p>
            <a:pPr/>
            <a:r>
              <a:t>Agenda Subtitle</a:t>
            </a:r>
          </a:p>
        </p:txBody>
      </p:sp>
      <p:sp>
        <p:nvSpPr>
          <p:cNvPr id="91" name="Slide Number"/>
          <p:cNvSpPr txBox="1"/>
          <p:nvPr>
            <p:ph type="sldNum" sz="quarter" idx="2"/>
          </p:nvPr>
        </p:nvSpPr>
        <p:spPr>
          <a:xfrm>
            <a:off x="12001499" y="1270000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19200" y="774700"/>
            <a:ext cx="21945600" cy="1727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19200" y="4013200"/>
            <a:ext cx="21948577" cy="8483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1997689" y="12700000"/>
            <a:ext cx="388621" cy="429261"/>
          </a:xfrm>
          <a:prstGeom prst="rect">
            <a:avLst/>
          </a:prstGeom>
          <a:ln w="12700">
            <a:miter lim="400000"/>
          </a:ln>
        </p:spPr>
        <p:txBody>
          <a:bodyPr wrap="none" lIns="50800" tIns="50800" rIns="50800" bIns="50800" anchor="b">
            <a:spAutoFit/>
          </a:bodyPr>
          <a:lstStyle>
            <a:lvl1pPr defTabSz="584200">
              <a:lnSpc>
                <a:spcPct val="100000"/>
              </a:lnSpc>
              <a:defRPr sz="2000">
                <a:solidFill>
                  <a:srgbClr val="5E5E5E"/>
                </a:solidFill>
                <a:latin typeface="Graphik"/>
                <a:ea typeface="Graphik"/>
                <a:cs typeface="Graphik"/>
                <a:sym typeface="Graphik"/>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1pPr>
      <a:lvl2pPr marL="0" marR="0" indent="45720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2pPr>
      <a:lvl3pPr marL="0" marR="0" indent="91440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3pPr>
      <a:lvl4pPr marL="0" marR="0" indent="137160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4pPr>
      <a:lvl5pPr marL="0" marR="0" indent="182880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5pPr>
      <a:lvl6pPr marL="0" marR="0" indent="228600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6pPr>
      <a:lvl7pPr marL="0" marR="0" indent="274320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7pPr>
      <a:lvl8pPr marL="0" marR="0" indent="320040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8pPr>
      <a:lvl9pPr marL="0" marR="0" indent="3657600" algn="ctr" defTabSz="2438400" rtl="0" latinLnBrk="0">
        <a:lnSpc>
          <a:spcPct val="80000"/>
        </a:lnSpc>
        <a:spcBef>
          <a:spcPts val="0"/>
        </a:spcBef>
        <a:spcAft>
          <a:spcPts val="0"/>
        </a:spcAft>
        <a:buClrTx/>
        <a:buSzTx/>
        <a:buFontTx/>
        <a:buNone/>
        <a:tabLst/>
        <a:defRPr b="0" baseline="0" cap="none" i="0" spc="-84" strike="noStrike" sz="8400" u="none">
          <a:solidFill>
            <a:srgbClr val="000000"/>
          </a:solidFill>
          <a:uFillTx/>
          <a:latin typeface="+mn-lt"/>
          <a:ea typeface="+mn-ea"/>
          <a:cs typeface="+mn-cs"/>
          <a:sym typeface="Canela Bold"/>
        </a:defRPr>
      </a:lvl9pPr>
    </p:titleStyle>
    <p:bodyStyle>
      <a:lvl1pPr marL="5461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rgbClr val="000000"/>
          </a:solidFill>
          <a:uFillTx/>
          <a:latin typeface="Canela Text Regular"/>
          <a:ea typeface="Canela Text Regular"/>
          <a:cs typeface="Canela Text Regular"/>
          <a:sym typeface="Canela Text Regular"/>
        </a:defRPr>
      </a:lvl1pPr>
      <a:lvl2pPr marL="10922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rgbClr val="000000"/>
          </a:solidFill>
          <a:uFillTx/>
          <a:latin typeface="Canela Text Regular"/>
          <a:ea typeface="Canela Text Regular"/>
          <a:cs typeface="Canela Text Regular"/>
          <a:sym typeface="Canela Text Regular"/>
        </a:defRPr>
      </a:lvl2pPr>
      <a:lvl3pPr marL="16383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rgbClr val="000000"/>
          </a:solidFill>
          <a:uFillTx/>
          <a:latin typeface="Canela Text Regular"/>
          <a:ea typeface="Canela Text Regular"/>
          <a:cs typeface="Canela Text Regular"/>
          <a:sym typeface="Canela Text Regular"/>
        </a:defRPr>
      </a:lvl3pPr>
      <a:lvl4pPr marL="21844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rgbClr val="000000"/>
          </a:solidFill>
          <a:uFillTx/>
          <a:latin typeface="Canela Text Regular"/>
          <a:ea typeface="Canela Text Regular"/>
          <a:cs typeface="Canela Text Regular"/>
          <a:sym typeface="Canela Text Regular"/>
        </a:defRPr>
      </a:lvl4pPr>
      <a:lvl5pPr marL="27305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rgbClr val="000000"/>
          </a:solidFill>
          <a:uFillTx/>
          <a:latin typeface="Canela Text Regular"/>
          <a:ea typeface="Canela Text Regular"/>
          <a:cs typeface="Canela Text Regular"/>
          <a:sym typeface="Canela Text Regular"/>
        </a:defRPr>
      </a:lvl5pPr>
      <a:lvl6pPr marL="32766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rgbClr val="000000"/>
          </a:solidFill>
          <a:uFillTx/>
          <a:latin typeface="Canela Text Regular"/>
          <a:ea typeface="Canela Text Regular"/>
          <a:cs typeface="Canela Text Regular"/>
          <a:sym typeface="Canela Text Regular"/>
        </a:defRPr>
      </a:lvl6pPr>
      <a:lvl7pPr marL="38227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rgbClr val="000000"/>
          </a:solidFill>
          <a:uFillTx/>
          <a:latin typeface="Canela Text Regular"/>
          <a:ea typeface="Canela Text Regular"/>
          <a:cs typeface="Canela Text Regular"/>
          <a:sym typeface="Canela Text Regular"/>
        </a:defRPr>
      </a:lvl7pPr>
      <a:lvl8pPr marL="43688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rgbClr val="000000"/>
          </a:solidFill>
          <a:uFillTx/>
          <a:latin typeface="Canela Text Regular"/>
          <a:ea typeface="Canela Text Regular"/>
          <a:cs typeface="Canela Text Regular"/>
          <a:sym typeface="Canela Text Regular"/>
        </a:defRPr>
      </a:lvl8pPr>
      <a:lvl9pPr marL="4914900" marR="0" indent="-546100" algn="l" defTabSz="2438338" rtl="0" latinLnBrk="0">
        <a:lnSpc>
          <a:spcPct val="90000"/>
        </a:lnSpc>
        <a:spcBef>
          <a:spcPts val="2400"/>
        </a:spcBef>
        <a:spcAft>
          <a:spcPts val="0"/>
        </a:spcAft>
        <a:buClrTx/>
        <a:buSzPct val="150000"/>
        <a:buFontTx/>
        <a:buChar char="•"/>
        <a:tabLst/>
        <a:defRPr b="0" baseline="0" cap="none" i="0" spc="0" strike="noStrike" sz="4400" u="none">
          <a:solidFill>
            <a:srgbClr val="000000"/>
          </a:solidFill>
          <a:uFillTx/>
          <a:latin typeface="Canela Text Regular"/>
          <a:ea typeface="Canela Text Regular"/>
          <a:cs typeface="Canela Text Regular"/>
          <a:sym typeface="Canela Text Regular"/>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1pPr>
      <a:lvl2pPr marL="0" marR="0" indent="45720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2pPr>
      <a:lvl3pPr marL="0" marR="0" indent="91440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hyperlink" Target="https://en.wikipedia.org/wiki/Solved_game" TargetMode="External"/><Relationship Id="rId4" Type="http://schemas.openxmlformats.org/officeDocument/2006/relationships/hyperlink" Target="https://en.wikipedia.org/wiki/Shannon_number"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tif"/></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tif"/></Relationships>

</file>

<file path=ppt/slides/_rels/slide4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tif"/></Relationships>

</file>

<file path=ppt/slides/_rels/slide5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ftp.cs.ucla.edu/pub/stat_ser/scout.pdf" TargetMode="External"/></Relationships>

</file>

<file path=ppt/slides/_rels/slide5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5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5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tif"/></Relationships>

</file>

<file path=ppt/slides/_rels/slide6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jpeg"/></Relationships>

</file>

<file path=ppt/slides/_rels/slide6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jpeg"/></Relationships>

</file>

<file path=ppt/slides/_rels/slide6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glinscott/nnue-pytorch/blob/master/docs/nnue.md"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Presented by David Bellam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Presented by David Bellamy</a:t>
            </a:r>
          </a:p>
        </p:txBody>
      </p:sp>
      <p:sp>
        <p:nvSpPr>
          <p:cNvPr id="152" name="Deep Blue"/>
          <p:cNvSpPr txBox="1"/>
          <p:nvPr>
            <p:ph type="ctrTitle"/>
          </p:nvPr>
        </p:nvSpPr>
        <p:spPr>
          <a:prstGeom prst="rect">
            <a:avLst/>
          </a:prstGeom>
        </p:spPr>
        <p:txBody>
          <a:bodyPr/>
          <a:lstStyle/>
          <a:p>
            <a:pPr/>
            <a:r>
              <a:t>Deep Blue</a:t>
            </a:r>
          </a:p>
        </p:txBody>
      </p:sp>
      <p:sp>
        <p:nvSpPr>
          <p:cNvPr id="153" name="Artificial Intelligence, 2002…"/>
          <p:cNvSpPr txBox="1"/>
          <p:nvPr>
            <p:ph type="subTitle" sz="quarter" idx="1"/>
          </p:nvPr>
        </p:nvSpPr>
        <p:spPr>
          <a:xfrm>
            <a:off x="1219200" y="7821579"/>
            <a:ext cx="21945600" cy="2250593"/>
          </a:xfrm>
          <a:prstGeom prst="rect">
            <a:avLst/>
          </a:prstGeom>
        </p:spPr>
        <p:txBody>
          <a:bodyPr/>
          <a:lstStyle/>
          <a:p>
            <a:pPr>
              <a:defRPr spc="-52" sz="5200"/>
            </a:pPr>
            <a:r>
              <a:t>Artificial Intelligence, 2002</a:t>
            </a:r>
          </a:p>
          <a:p>
            <a:pPr>
              <a:defRPr spc="-52" sz="5200"/>
            </a:pPr>
            <a:r>
              <a:t>Murray Campbell, A. Joseph Hoane Jr., Feng-hsiung Hsu</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Chess evaluation language"/>
          <p:cNvSpPr txBox="1"/>
          <p:nvPr>
            <p:ph type="title"/>
          </p:nvPr>
        </p:nvSpPr>
        <p:spPr>
          <a:prstGeom prst="rect">
            <a:avLst/>
          </a:prstGeom>
        </p:spPr>
        <p:txBody>
          <a:bodyPr/>
          <a:lstStyle/>
          <a:p>
            <a:pPr/>
            <a:r>
              <a:t>Chess evaluation language</a:t>
            </a:r>
          </a:p>
        </p:txBody>
      </p:sp>
      <p:sp>
        <p:nvSpPr>
          <p:cNvPr id="189" name="Chess piece value:…"/>
          <p:cNvSpPr txBox="1"/>
          <p:nvPr>
            <p:ph type="body" idx="1"/>
          </p:nvPr>
        </p:nvSpPr>
        <p:spPr>
          <a:prstGeom prst="rect">
            <a:avLst/>
          </a:prstGeom>
        </p:spPr>
        <p:txBody>
          <a:bodyPr/>
          <a:lstStyle/>
          <a:p>
            <a:pPr marL="540638" indent="-540638" defTabSz="2413955">
              <a:spcBef>
                <a:spcPts val="2300"/>
              </a:spcBef>
              <a:defRPr sz="4356"/>
            </a:pPr>
            <a:r>
              <a:t>Chess piece value:</a:t>
            </a:r>
          </a:p>
          <a:p>
            <a:pPr lvl="1" marL="1081277" indent="-540638" defTabSz="2413955">
              <a:spcBef>
                <a:spcPts val="2300"/>
              </a:spcBef>
              <a:defRPr sz="4356"/>
            </a:pPr>
            <a:r>
              <a:t>Pawns: 1</a:t>
            </a:r>
          </a:p>
          <a:p>
            <a:pPr lvl="1" marL="1081277" indent="-540638" defTabSz="2413955">
              <a:spcBef>
                <a:spcPts val="2300"/>
              </a:spcBef>
              <a:defRPr sz="4356"/>
            </a:pPr>
            <a:r>
              <a:t>Minor pieces (bishops, knights): 3</a:t>
            </a:r>
          </a:p>
          <a:p>
            <a:pPr lvl="1" marL="1081277" indent="-540638" defTabSz="2413955">
              <a:spcBef>
                <a:spcPts val="2300"/>
              </a:spcBef>
              <a:defRPr sz="4356"/>
            </a:pPr>
            <a:r>
              <a:t>Major/heavy pieces (queens and rooks): rooks = 5, queen = 9</a:t>
            </a:r>
          </a:p>
          <a:p>
            <a:pPr lvl="1" marL="1081277" indent="-540638" defTabSz="2413955">
              <a:spcBef>
                <a:spcPts val="2300"/>
              </a:spcBef>
              <a:defRPr sz="4356"/>
            </a:pPr>
            <a:r>
              <a:t>King = undefined. Cannot be captured. Chess engines commonly assign 200.</a:t>
            </a:r>
          </a:p>
          <a:p>
            <a:pPr lvl="2" marL="1621916" indent="-540638" defTabSz="2413955">
              <a:spcBef>
                <a:spcPts val="2300"/>
              </a:spcBef>
              <a:defRPr sz="4356"/>
            </a:pPr>
            <a:r>
              <a:t>In the endgame, the fighting value of a king is about 4 points (ex. Equal to a bishop and a pawn). It is better at attacking pieces than bishops (which can only see one color) and better at defending than knights (which can take several moves to re-route to reach the defense).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Chess evaluation language"/>
          <p:cNvSpPr txBox="1"/>
          <p:nvPr>
            <p:ph type="title"/>
          </p:nvPr>
        </p:nvSpPr>
        <p:spPr>
          <a:prstGeom prst="rect">
            <a:avLst/>
          </a:prstGeom>
        </p:spPr>
        <p:txBody>
          <a:bodyPr/>
          <a:lstStyle/>
          <a:p>
            <a:pPr/>
            <a:r>
              <a:t>Chess evaluation language</a:t>
            </a:r>
          </a:p>
        </p:txBody>
      </p:sp>
      <p:sp>
        <p:nvSpPr>
          <p:cNvPr id="192" name="=  Even position…"/>
          <p:cNvSpPr txBox="1"/>
          <p:nvPr>
            <p:ph type="body" idx="1"/>
          </p:nvPr>
        </p:nvSpPr>
        <p:spPr>
          <a:prstGeom prst="rect">
            <a:avLst/>
          </a:prstGeom>
        </p:spPr>
        <p:txBody>
          <a:bodyPr/>
          <a:lstStyle/>
          <a:p>
            <a:pPr/>
            <a:r>
              <a:t>=  Even position</a:t>
            </a:r>
          </a:p>
          <a:p>
            <a:pPr/>
            <a:r>
              <a:t>+/= Slight advantage for white</a:t>
            </a:r>
          </a:p>
          <a:p>
            <a:pPr/>
            <a:r>
              <a:t>=/+ Slight advantage for black</a:t>
            </a:r>
          </a:p>
          <a:p>
            <a:pPr/>
            <a:r>
              <a:t>+/- Clear advantage for white</a:t>
            </a:r>
          </a:p>
          <a:p>
            <a:pPr/>
            <a:r>
              <a:t>-/+ Clear advantage for black</a:t>
            </a:r>
          </a:p>
          <a:p>
            <a:pPr/>
            <a:r>
              <a:t>+- Decisive advantage for white</a:t>
            </a:r>
          </a:p>
          <a:p>
            <a:pPr/>
            <a:r>
              <a:t>-+ Decisive advantage for black</a:t>
            </a:r>
          </a:p>
          <a:p>
            <a:pPr/>
            <a:r>
              <a:t>Infinity: Unclear position</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When will chess be solved?"/>
          <p:cNvSpPr txBox="1"/>
          <p:nvPr>
            <p:ph type="title"/>
          </p:nvPr>
        </p:nvSpPr>
        <p:spPr>
          <a:prstGeom prst="rect">
            <a:avLst/>
          </a:prstGeom>
        </p:spPr>
        <p:txBody>
          <a:bodyPr/>
          <a:lstStyle>
            <a:lvl1pPr defTabSz="1877567">
              <a:defRPr spc="-64" sz="6468"/>
            </a:lvl1pPr>
          </a:lstStyle>
          <a:p>
            <a:pPr/>
            <a:r>
              <a:t>When will chess be solved?</a:t>
            </a:r>
          </a:p>
        </p:txBody>
      </p:sp>
      <p:sp>
        <p:nvSpPr>
          <p:cNvPr id="195" name="And what does it mean to solve a game?"/>
          <p:cNvSpPr txBox="1"/>
          <p:nvPr>
            <p:ph type="body" idx="22"/>
          </p:nvPr>
        </p:nvSpPr>
        <p:spPr>
          <a:prstGeom prst="rect">
            <a:avLst/>
          </a:prstGeom>
          <a:extLst>
            <a:ext uri="{C572A759-6A51-4108-AA02-DFA0A04FC94B}">
              <ma14:wrappingTextBoxFlag xmlns:ma14="http://schemas.microsoft.com/office/mac/drawingml/2011/main" val="1"/>
            </a:ext>
          </a:extLst>
        </p:spPr>
        <p:txBody>
          <a:bodyPr/>
          <a:lstStyle>
            <a:lvl1pPr defTabSz="742950">
              <a:defRPr spc="-39" sz="3959"/>
            </a:lvl1pPr>
          </a:lstStyle>
          <a:p>
            <a:pPr/>
            <a:r>
              <a:t>And what does it mean to solve a game?</a:t>
            </a:r>
          </a:p>
        </p:txBody>
      </p:sp>
      <p:sp>
        <p:nvSpPr>
          <p:cNvPr id="196" name="Wikipedia’s page on Solved game: “a game whose outcome (win, lose or draw) can be correctly predicted from any position, assuming that both players play perfectly.”…"/>
          <p:cNvSpPr txBox="1"/>
          <p:nvPr>
            <p:ph type="body" sz="half" idx="1"/>
          </p:nvPr>
        </p:nvSpPr>
        <p:spPr>
          <a:xfrm>
            <a:off x="1180940" y="3397127"/>
            <a:ext cx="13805915" cy="9592120"/>
          </a:xfrm>
          <a:prstGeom prst="rect">
            <a:avLst/>
          </a:prstGeom>
        </p:spPr>
        <p:txBody>
          <a:bodyPr/>
          <a:lstStyle/>
          <a:p>
            <a:pPr marL="311277" indent="-311277" defTabSz="1389853">
              <a:spcBef>
                <a:spcPts val="1300"/>
              </a:spcBef>
              <a:defRPr sz="2508"/>
            </a:pPr>
            <a:r>
              <a:t>Wikipedia’s page on </a:t>
            </a:r>
            <a:r>
              <a:rPr u="sng">
                <a:hlinkClick r:id="rId3" invalidUrl="" action="" tgtFrame="" tooltip="" history="1" highlightClick="0" endSnd="0"/>
              </a:rPr>
              <a:t>Solved game</a:t>
            </a:r>
            <a:r>
              <a:t>: “a game whose outcome (win, lose or draw) can be correctly predicted from any position, assuming that both players </a:t>
            </a:r>
            <a:r>
              <a:rPr>
                <a:latin typeface="Canela Text Bold"/>
                <a:ea typeface="Canela Text Bold"/>
                <a:cs typeface="Canela Text Bold"/>
                <a:sym typeface="Canela Text Bold"/>
              </a:rPr>
              <a:t>play perfectly.</a:t>
            </a:r>
            <a:r>
              <a:t>”</a:t>
            </a:r>
          </a:p>
          <a:p>
            <a:pPr marL="311277" indent="-311277" defTabSz="1389853">
              <a:spcBef>
                <a:spcPts val="1300"/>
              </a:spcBef>
              <a:defRPr sz="2508"/>
            </a:pPr>
            <a:r>
              <a:t>But what does perfect play mean?</a:t>
            </a:r>
          </a:p>
          <a:p>
            <a:pPr lvl="1" marL="622554" indent="-311277" defTabSz="1389853">
              <a:spcBef>
                <a:spcPts val="1300"/>
              </a:spcBef>
              <a:defRPr sz="2508"/>
            </a:pPr>
            <a:r>
              <a:t>“Playing the best move in any position.”</a:t>
            </a:r>
          </a:p>
          <a:p>
            <a:pPr lvl="2" marL="933830" indent="-311277" defTabSz="1389853">
              <a:spcBef>
                <a:spcPts val="1300"/>
              </a:spcBef>
              <a:defRPr sz="2508"/>
            </a:pPr>
            <a:r>
              <a:t>But what is the “best move”? </a:t>
            </a:r>
          </a:p>
          <a:p>
            <a:pPr lvl="3" marL="1245108" indent="-311277" defTabSz="1389853">
              <a:spcBef>
                <a:spcPts val="1300"/>
              </a:spcBef>
              <a:defRPr sz="2508"/>
            </a:pPr>
            <a:r>
              <a:t>Reasonable definition: the move that leads to the greatest probability of winning</a:t>
            </a:r>
          </a:p>
          <a:p>
            <a:pPr lvl="3" marL="1245108" indent="-311277" defTabSz="1389853">
              <a:spcBef>
                <a:spcPts val="1300"/>
              </a:spcBef>
              <a:defRPr sz="2508"/>
            </a:pPr>
            <a:r>
              <a:t>How can we calculate the probability of winning from a given position? </a:t>
            </a:r>
          </a:p>
          <a:p>
            <a:pPr lvl="4" marL="1556384" indent="-311277" defTabSz="1389853">
              <a:spcBef>
                <a:spcPts val="1300"/>
              </a:spcBef>
              <a:defRPr sz="2508"/>
            </a:pPr>
            <a:r>
              <a:t>The proportion of branches in the complete game tree (from that point onwards) that result in victory.</a:t>
            </a:r>
          </a:p>
          <a:p>
            <a:pPr lvl="2" marL="933830" indent="-311277" defTabSz="1389853">
              <a:spcBef>
                <a:spcPts val="1300"/>
              </a:spcBef>
              <a:defRPr sz="2508">
                <a:latin typeface="Canela Text Bold"/>
                <a:ea typeface="Canela Text Bold"/>
                <a:cs typeface="Canela Text Bold"/>
                <a:sym typeface="Canela Text Bold"/>
              </a:defRPr>
            </a:pPr>
            <a:r>
              <a:t>Wrong!</a:t>
            </a:r>
          </a:p>
          <a:p>
            <a:pPr marL="311277" indent="-311277" defTabSz="1389853">
              <a:spcBef>
                <a:spcPts val="1300"/>
              </a:spcBef>
              <a:defRPr sz="2508"/>
            </a:pPr>
            <a:r>
              <a:t>Solved = the entire game tree has been traversed and the move that leads to “the one deterministic outcome” (ex. Draw for Tic-Tac-Toe) is known for every position, for both sides.</a:t>
            </a:r>
          </a:p>
          <a:p>
            <a:pPr marL="311277" indent="-311277" defTabSz="1389853">
              <a:spcBef>
                <a:spcPts val="1300"/>
              </a:spcBef>
              <a:defRPr sz="2508"/>
            </a:pPr>
            <a:r>
              <a:rPr u="sng">
                <a:hlinkClick r:id="rId4" invalidUrl="" action="" tgtFrame="" tooltip="" history="1" highlightClick="0" endSnd="0"/>
              </a:rPr>
              <a:t>The Shannon number</a:t>
            </a:r>
            <a:r>
              <a:t>: a </a:t>
            </a:r>
            <a:r>
              <a:rPr>
                <a:latin typeface="Canela Text Bold"/>
                <a:ea typeface="Canela Text Bold"/>
                <a:cs typeface="Canela Text Bold"/>
                <a:sym typeface="Canela Text Bold"/>
              </a:rPr>
              <a:t>conservative</a:t>
            </a:r>
            <a:r>
              <a:t> lower-bound of the game-tree complexity of chess is 10^120 !!</a:t>
            </a:r>
          </a:p>
          <a:p>
            <a:pPr lvl="1" marL="622554" indent="-311277" defTabSz="1389853">
              <a:spcBef>
                <a:spcPts val="1300"/>
              </a:spcBef>
              <a:defRPr sz="2508"/>
            </a:pPr>
            <a:r>
              <a:t>Back of the envelope: each pair of moves has ~1000 possibilities. An average game is 40 moves. (10^3)^40) = 10^120</a:t>
            </a:r>
          </a:p>
        </p:txBody>
      </p:sp>
      <p:sp>
        <p:nvSpPr>
          <p:cNvPr id="197" name="Chess computers can process ~100 x 10^6 positions per second (10^8).…"/>
          <p:cNvSpPr txBox="1"/>
          <p:nvPr/>
        </p:nvSpPr>
        <p:spPr>
          <a:xfrm>
            <a:off x="15216606" y="3179792"/>
            <a:ext cx="8639525" cy="95921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marL="513333" indent="-513333" algn="l" defTabSz="2292038">
              <a:spcBef>
                <a:spcPts val="2200"/>
              </a:spcBef>
              <a:buSzPct val="150000"/>
              <a:buChar char="•"/>
              <a:defRPr sz="4136"/>
            </a:pPr>
            <a:r>
              <a:t>Chess computers can process ~100 x 10^6 positions per second (10^8).</a:t>
            </a:r>
          </a:p>
          <a:p>
            <a:pPr marL="513333" indent="-513333" algn="l" defTabSz="2292038">
              <a:spcBef>
                <a:spcPts val="2200"/>
              </a:spcBef>
              <a:buSzPct val="150000"/>
              <a:buChar char="•"/>
              <a:defRPr sz="4136"/>
            </a:pPr>
            <a:r>
              <a:t>This would require 10^112 seconds to traverse the game tree. Over 3 x 10^101 millennia.</a:t>
            </a:r>
          </a:p>
          <a:p>
            <a:pPr marL="513333" indent="-513333" algn="l" defTabSz="2292038">
              <a:spcBef>
                <a:spcPts val="2200"/>
              </a:spcBef>
              <a:buSzPct val="150000"/>
              <a:buChar char="•"/>
              <a:defRPr sz="4136"/>
            </a:pPr>
            <a:r>
              <a:t>Even with speeds that are 1 trillion times faster, (10^20 positions/s) -&gt; 3 x 10^89 millennia vs. 5 x 10^6 millennia until our sun dies.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6">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9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19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196">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196">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1" fill="hold">
                                  <p:stCondLst>
                                    <p:cond delay="0"/>
                                  </p:stCondLst>
                                  <p:iterate type="el" backwards="0">
                                    <p:tmAbs val="0"/>
                                  </p:iterate>
                                  <p:childTnLst>
                                    <p:set>
                                      <p:cBhvr>
                                        <p:cTn id="24" fill="hold"/>
                                        <p:tgtEl>
                                          <p:spTgt spid="196">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1" fill="hold">
                                  <p:stCondLst>
                                    <p:cond delay="0"/>
                                  </p:stCondLst>
                                  <p:iterate type="el" backwards="0">
                                    <p:tmAbs val="0"/>
                                  </p:iterate>
                                  <p:childTnLst>
                                    <p:set>
                                      <p:cBhvr>
                                        <p:cTn id="28" fill="hold"/>
                                        <p:tgtEl>
                                          <p:spTgt spid="196">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1" fill="hold">
                                  <p:stCondLst>
                                    <p:cond delay="0"/>
                                  </p:stCondLst>
                                  <p:iterate type="el" backwards="0">
                                    <p:tmAbs val="0"/>
                                  </p:iterate>
                                  <p:childTnLst>
                                    <p:set>
                                      <p:cBhvr>
                                        <p:cTn id="32" fill="hold"/>
                                        <p:tgtEl>
                                          <p:spTgt spid="196">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0" presetID="1" grpId="1" fill="hold">
                                  <p:stCondLst>
                                    <p:cond delay="0"/>
                                  </p:stCondLst>
                                  <p:iterate type="el" backwards="0">
                                    <p:tmAbs val="0"/>
                                  </p:iterate>
                                  <p:childTnLst>
                                    <p:set>
                                      <p:cBhvr>
                                        <p:cTn id="36" fill="hold"/>
                                        <p:tgtEl>
                                          <p:spTgt spid="196">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0" presetID="1" grpId="1" fill="hold">
                                  <p:stCondLst>
                                    <p:cond delay="0"/>
                                  </p:stCondLst>
                                  <p:iterate type="el" backwards="0">
                                    <p:tmAbs val="0"/>
                                  </p:iterate>
                                  <p:childTnLst>
                                    <p:set>
                                      <p:cBhvr>
                                        <p:cTn id="40" fill="hold"/>
                                        <p:tgtEl>
                                          <p:spTgt spid="196">
                                            <p:txEl>
                                              <p:pRg st="8" end="8"/>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Class="entr" nodeType="clickEffect" presetSubtype="0" presetID="1" grpId="1" fill="hold">
                                  <p:stCondLst>
                                    <p:cond delay="0"/>
                                  </p:stCondLst>
                                  <p:iterate type="el" backwards="0">
                                    <p:tmAbs val="0"/>
                                  </p:iterate>
                                  <p:childTnLst>
                                    <p:set>
                                      <p:cBhvr>
                                        <p:cTn id="44" fill="hold"/>
                                        <p:tgtEl>
                                          <p:spTgt spid="196">
                                            <p:txEl>
                                              <p:pRg st="9" end="9"/>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0" presetID="1" grpId="1" fill="hold">
                                  <p:stCondLst>
                                    <p:cond delay="0"/>
                                  </p:stCondLst>
                                  <p:iterate type="el" backwards="0">
                                    <p:tmAbs val="0"/>
                                  </p:iterate>
                                  <p:childTnLst>
                                    <p:set>
                                      <p:cBhvr>
                                        <p:cTn id="48" fill="hold"/>
                                        <p:tgtEl>
                                          <p:spTgt spid="196">
                                            <p:txEl>
                                              <p:pRg st="10" end="10"/>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0" presetID="1" grpId="2" fill="hold">
                                  <p:stCondLst>
                                    <p:cond delay="0"/>
                                  </p:stCondLst>
                                  <p:iterate type="el" backwards="0">
                                    <p:tmAbs val="0"/>
                                  </p:iterate>
                                  <p:childTnLst>
                                    <p:set>
                                      <p:cBhvr>
                                        <p:cTn id="52" fill="hold"/>
                                        <p:tgtEl>
                                          <p:spTgt spid="197">
                                            <p:bg/>
                                          </p:spTgt>
                                        </p:tgtEl>
                                        <p:attrNameLst>
                                          <p:attrName>style.visibility</p:attrName>
                                        </p:attrNameLst>
                                      </p:cBhvr>
                                      <p:to>
                                        <p:strVal val="visible"/>
                                      </p:to>
                                    </p:set>
                                  </p:childTnLst>
                                </p:cTn>
                              </p:par>
                              <p:par>
                                <p:cTn id="53" presetClass="entr" nodeType="withEffect" presetSubtype="0" presetID="1" grpId="2" fill="hold">
                                  <p:stCondLst>
                                    <p:cond delay="0"/>
                                  </p:stCondLst>
                                  <p:iterate type="el" backwards="0">
                                    <p:tmAbs val="0"/>
                                  </p:iterate>
                                  <p:childTnLst>
                                    <p:set>
                                      <p:cBhvr>
                                        <p:cTn id="54" fill="hold"/>
                                        <p:tgtEl>
                                          <p:spTgt spid="197">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Class="entr" nodeType="clickEffect" presetSubtype="0" presetID="1" grpId="2" fill="hold">
                                  <p:stCondLst>
                                    <p:cond delay="0"/>
                                  </p:stCondLst>
                                  <p:iterate type="el" backwards="0">
                                    <p:tmAbs val="0"/>
                                  </p:iterate>
                                  <p:childTnLst>
                                    <p:set>
                                      <p:cBhvr>
                                        <p:cTn id="58" fill="hold"/>
                                        <p:tgtEl>
                                          <p:spTgt spid="197">
                                            <p:txEl>
                                              <p:pRg st="1" end="1"/>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Class="entr" nodeType="clickEffect" presetSubtype="0" presetID="1" grpId="2" fill="hold">
                                  <p:stCondLst>
                                    <p:cond delay="0"/>
                                  </p:stCondLst>
                                  <p:iterate type="el" backwards="0">
                                    <p:tmAbs val="0"/>
                                  </p:iterate>
                                  <p:childTnLst>
                                    <p:set>
                                      <p:cBhvr>
                                        <p:cTn id="62" fill="hold"/>
                                        <p:tgtEl>
                                          <p:spTgt spid="197">
                                            <p:txEl>
                                              <p:pRg st="2" end="2"/>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Class="entr" nodeType="clickEffect" presetSubtype="0" presetID="1" grpId="2" fill="hold">
                                  <p:stCondLst>
                                    <p:cond delay="0"/>
                                  </p:stCondLst>
                                  <p:iterate type="el" backwards="0">
                                    <p:tmAbs val="0"/>
                                  </p:iterate>
                                  <p:childTnLst>
                                    <p:set>
                                      <p:cBhvr>
                                        <p:cTn id="66" fill="hold"/>
                                        <p:tgtEl>
                                          <p:spTgt spid="197">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96" grpId="1"/>
      <p:bldP build="p" bldLvl="5" animBg="1" rev="0" advAuto="0" spid="197" grpId="2"/>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Chess engine ELOs"/>
          <p:cNvSpPr txBox="1"/>
          <p:nvPr>
            <p:ph type="title"/>
          </p:nvPr>
        </p:nvSpPr>
        <p:spPr>
          <a:prstGeom prst="rect">
            <a:avLst/>
          </a:prstGeom>
        </p:spPr>
        <p:txBody>
          <a:bodyPr/>
          <a:lstStyle/>
          <a:p>
            <a:pPr/>
            <a:r>
              <a:t>Chess engine ELOs</a:t>
            </a:r>
          </a:p>
        </p:txBody>
      </p:sp>
      <p:sp>
        <p:nvSpPr>
          <p:cNvPr id="202" name="FIDE ratings:…"/>
          <p:cNvSpPr txBox="1"/>
          <p:nvPr>
            <p:ph type="body" idx="1"/>
          </p:nvPr>
        </p:nvSpPr>
        <p:spPr>
          <a:prstGeom prst="rect">
            <a:avLst/>
          </a:prstGeom>
        </p:spPr>
        <p:txBody>
          <a:bodyPr/>
          <a:lstStyle/>
          <a:p>
            <a:pPr marL="365887" indent="-365887" defTabSz="1633687">
              <a:spcBef>
                <a:spcPts val="1600"/>
              </a:spcBef>
              <a:defRPr sz="2948"/>
            </a:pPr>
            <a:r>
              <a:t>FIDE ratings: </a:t>
            </a:r>
          </a:p>
          <a:p>
            <a:pPr lvl="1" marL="731774" indent="-365887" defTabSz="1633687">
              <a:spcBef>
                <a:spcPts val="1600"/>
              </a:spcBef>
              <a:defRPr sz="2948"/>
            </a:pPr>
            <a:r>
              <a:t>“Super” grandmaster: 2700</a:t>
            </a:r>
          </a:p>
          <a:p>
            <a:pPr lvl="1" marL="731774" indent="-365887" defTabSz="1633687">
              <a:spcBef>
                <a:spcPts val="1600"/>
              </a:spcBef>
              <a:defRPr sz="2948"/>
            </a:pPr>
            <a:r>
              <a:t>Grandmaster: 2500 </a:t>
            </a:r>
          </a:p>
          <a:p>
            <a:pPr lvl="1" marL="731774" indent="-365887" defTabSz="1633687">
              <a:spcBef>
                <a:spcPts val="1600"/>
              </a:spcBef>
              <a:defRPr sz="2948"/>
            </a:pPr>
            <a:r>
              <a:t>International Master: 2400</a:t>
            </a:r>
          </a:p>
          <a:p>
            <a:pPr lvl="1" marL="731774" indent="-365887" defTabSz="1633687">
              <a:spcBef>
                <a:spcPts val="1600"/>
              </a:spcBef>
              <a:defRPr sz="2948"/>
            </a:pPr>
            <a:r>
              <a:t>Master: 2300</a:t>
            </a:r>
          </a:p>
          <a:p>
            <a:pPr lvl="1" marL="731774" indent="-365887" defTabSz="1633687">
              <a:spcBef>
                <a:spcPts val="1600"/>
              </a:spcBef>
              <a:defRPr sz="2948"/>
            </a:pPr>
            <a:r>
              <a:t>Average tournament player: ~1500</a:t>
            </a:r>
          </a:p>
          <a:p>
            <a:pPr lvl="1" marL="731774" indent="-365887" defTabSz="1633687">
              <a:spcBef>
                <a:spcPts val="1600"/>
              </a:spcBef>
              <a:defRPr sz="2948"/>
            </a:pPr>
            <a:r>
              <a:t>~3500 rated chess engines today vs. 2800 Magnus Carlsen</a:t>
            </a:r>
          </a:p>
          <a:p>
            <a:pPr marL="365887" indent="-365887" defTabSz="1633687">
              <a:spcBef>
                <a:spcPts val="1600"/>
              </a:spcBef>
              <a:defRPr sz="2948"/>
            </a:pPr>
            <a:r>
              <a:t>What does a 100 point differential between players mean?</a:t>
            </a:r>
          </a:p>
          <a:p>
            <a:pPr lvl="1" marL="731774" indent="-365887" defTabSz="1633687">
              <a:spcBef>
                <a:spcPts val="1600"/>
              </a:spcBef>
              <a:defRPr sz="2948"/>
            </a:pPr>
            <a:r>
              <a:t>Based on the function 1 / (1 + 10^(diff/400)), so a kind of logistic curve.</a:t>
            </a:r>
          </a:p>
          <a:p>
            <a:pPr lvl="1" marL="731774" indent="-365887" defTabSz="1633687">
              <a:spcBef>
                <a:spcPts val="1600"/>
              </a:spcBef>
              <a:defRPr sz="2948"/>
            </a:pPr>
            <a:r>
              <a:t>+100 pts: 64% to 36%</a:t>
            </a:r>
          </a:p>
          <a:p>
            <a:pPr lvl="1" marL="731774" indent="-365887" defTabSz="1633687">
              <a:spcBef>
                <a:spcPts val="1600"/>
              </a:spcBef>
              <a:defRPr sz="2948"/>
            </a:pPr>
            <a:r>
              <a:t>+500 pts: 96% to 4%</a:t>
            </a:r>
          </a:p>
          <a:p>
            <a:pPr lvl="1" marL="731774" indent="-365887" defTabSz="1633687">
              <a:spcBef>
                <a:spcPts val="1600"/>
              </a:spcBef>
              <a:defRPr sz="2948"/>
            </a:pPr>
            <a:r>
              <a:t>+700 pts: 99.3% to 0.7%</a:t>
            </a:r>
          </a:p>
        </p:txBody>
      </p:sp>
      <p:sp>
        <p:nvSpPr>
          <p:cNvPr id="203" name="How strong are they, reall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How strong are they, really?</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2">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0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0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202">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202">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1" fill="hold">
                                  <p:stCondLst>
                                    <p:cond delay="0"/>
                                  </p:stCondLst>
                                  <p:iterate type="el" backwards="0">
                                    <p:tmAbs val="0"/>
                                  </p:iterate>
                                  <p:childTnLst>
                                    <p:set>
                                      <p:cBhvr>
                                        <p:cTn id="24" fill="hold"/>
                                        <p:tgtEl>
                                          <p:spTgt spid="202">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1" fill="hold">
                                  <p:stCondLst>
                                    <p:cond delay="0"/>
                                  </p:stCondLst>
                                  <p:iterate type="el" backwards="0">
                                    <p:tmAbs val="0"/>
                                  </p:iterate>
                                  <p:childTnLst>
                                    <p:set>
                                      <p:cBhvr>
                                        <p:cTn id="28" fill="hold"/>
                                        <p:tgtEl>
                                          <p:spTgt spid="202">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1" fill="hold">
                                  <p:stCondLst>
                                    <p:cond delay="0"/>
                                  </p:stCondLst>
                                  <p:iterate type="el" backwards="0">
                                    <p:tmAbs val="0"/>
                                  </p:iterate>
                                  <p:childTnLst>
                                    <p:set>
                                      <p:cBhvr>
                                        <p:cTn id="32" fill="hold"/>
                                        <p:tgtEl>
                                          <p:spTgt spid="202">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0" presetID="1" grpId="1" fill="hold">
                                  <p:stCondLst>
                                    <p:cond delay="0"/>
                                  </p:stCondLst>
                                  <p:iterate type="el" backwards="0">
                                    <p:tmAbs val="0"/>
                                  </p:iterate>
                                  <p:childTnLst>
                                    <p:set>
                                      <p:cBhvr>
                                        <p:cTn id="36" fill="hold"/>
                                        <p:tgtEl>
                                          <p:spTgt spid="202">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0" presetID="1" grpId="1" fill="hold">
                                  <p:stCondLst>
                                    <p:cond delay="0"/>
                                  </p:stCondLst>
                                  <p:iterate type="el" backwards="0">
                                    <p:tmAbs val="0"/>
                                  </p:iterate>
                                  <p:childTnLst>
                                    <p:set>
                                      <p:cBhvr>
                                        <p:cTn id="40" fill="hold"/>
                                        <p:tgtEl>
                                          <p:spTgt spid="202">
                                            <p:txEl>
                                              <p:pRg st="8" end="8"/>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Class="entr" nodeType="clickEffect" presetSubtype="0" presetID="1" grpId="1" fill="hold">
                                  <p:stCondLst>
                                    <p:cond delay="0"/>
                                  </p:stCondLst>
                                  <p:iterate type="el" backwards="0">
                                    <p:tmAbs val="0"/>
                                  </p:iterate>
                                  <p:childTnLst>
                                    <p:set>
                                      <p:cBhvr>
                                        <p:cTn id="44" fill="hold"/>
                                        <p:tgtEl>
                                          <p:spTgt spid="202">
                                            <p:txEl>
                                              <p:pRg st="9" end="9"/>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0" presetID="1" grpId="1" fill="hold">
                                  <p:stCondLst>
                                    <p:cond delay="0"/>
                                  </p:stCondLst>
                                  <p:iterate type="el" backwards="0">
                                    <p:tmAbs val="0"/>
                                  </p:iterate>
                                  <p:childTnLst>
                                    <p:set>
                                      <p:cBhvr>
                                        <p:cTn id="48" fill="hold"/>
                                        <p:tgtEl>
                                          <p:spTgt spid="202">
                                            <p:txEl>
                                              <p:pRg st="10" end="10"/>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0" presetID="1" grpId="1" fill="hold">
                                  <p:stCondLst>
                                    <p:cond delay="0"/>
                                  </p:stCondLst>
                                  <p:iterate type="el" backwards="0">
                                    <p:tmAbs val="0"/>
                                  </p:iterate>
                                  <p:childTnLst>
                                    <p:set>
                                      <p:cBhvr>
                                        <p:cTn id="52" fill="hold"/>
                                        <p:tgtEl>
                                          <p:spTgt spid="202">
                                            <p:txEl>
                                              <p:pRg st="11" end="1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02" grpId="1"/>
    </p:bld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The basics of search: minimax"/>
          <p:cNvSpPr txBox="1"/>
          <p:nvPr>
            <p:ph type="title"/>
          </p:nvPr>
        </p:nvSpPr>
        <p:spPr>
          <a:prstGeom prst="rect">
            <a:avLst/>
          </a:prstGeom>
        </p:spPr>
        <p:txBody>
          <a:bodyPr/>
          <a:lstStyle/>
          <a:p>
            <a:pPr/>
            <a:r>
              <a:t>The basics of search: minimax</a:t>
            </a:r>
          </a:p>
        </p:txBody>
      </p:sp>
      <p:sp>
        <p:nvSpPr>
          <p:cNvPr id="206" name="Idea: “Always minimize the maximum pay-off for the opponent”…"/>
          <p:cNvSpPr txBox="1"/>
          <p:nvPr>
            <p:ph type="body" idx="1"/>
          </p:nvPr>
        </p:nvSpPr>
        <p:spPr>
          <a:xfrm>
            <a:off x="479886" y="3573698"/>
            <a:ext cx="23424228" cy="9354900"/>
          </a:xfrm>
          <a:prstGeom prst="rect">
            <a:avLst/>
          </a:prstGeom>
        </p:spPr>
        <p:txBody>
          <a:bodyPr/>
          <a:lstStyle/>
          <a:p>
            <a:pPr/>
            <a:r>
              <a:t>Idea: “Always minimize the maximum pay-off for the opponent”</a:t>
            </a:r>
          </a:p>
          <a:p>
            <a:pPr lvl="1"/>
            <a:r>
              <a:t>Equivalently: always minimize the worst-case scenario for yourself. </a:t>
            </a:r>
          </a:p>
          <a:p>
            <a:pPr lvl="1"/>
            <a:r>
              <a:t>Equivalent by symmetry: maximize your own minimum payoff. </a:t>
            </a:r>
          </a:p>
          <a:p>
            <a:pPr/>
            <a:r>
              <a:t>The minimax theorem: </a:t>
            </a:r>
          </a:p>
          <a:p>
            <a:pPr lvl="1"/>
            <a:r>
              <a:t>For every two-person, zero-sum game with finitely many strategies, there exists a value V and a mixed strategy for each player, such that</a:t>
            </a:r>
          </a:p>
          <a:p>
            <a:pPr lvl="2"/>
            <a:r>
              <a:t>(a) Given player 2's strategy, the best payoff possible for player 1 is V, and</a:t>
            </a:r>
          </a:p>
          <a:p>
            <a:pPr lvl="2"/>
            <a:r>
              <a:t>(b) Given player 1's strategy, the best payoff possible for player 2 is −V.</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The basics of search: minimax"/>
          <p:cNvSpPr txBox="1"/>
          <p:nvPr>
            <p:ph type="title"/>
          </p:nvPr>
        </p:nvSpPr>
        <p:spPr>
          <a:prstGeom prst="rect">
            <a:avLst/>
          </a:prstGeom>
        </p:spPr>
        <p:txBody>
          <a:bodyPr/>
          <a:lstStyle/>
          <a:p>
            <a:pPr/>
            <a:r>
              <a:t>The basics of search: minimax</a:t>
            </a:r>
          </a:p>
        </p:txBody>
      </p:sp>
      <p:sp>
        <p:nvSpPr>
          <p:cNvPr id="211"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12"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13"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14"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15"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16"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17"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18"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19"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20"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21"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22"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23"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24"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25"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26"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227"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228"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229"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230"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231"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232"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233"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234"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235"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236"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237"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238"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239"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240" name="-3"/>
          <p:cNvSpPr txBox="1"/>
          <p:nvPr/>
        </p:nvSpPr>
        <p:spPr>
          <a:xfrm>
            <a:off x="3764267" y="11625939"/>
            <a:ext cx="61965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241" name="7"/>
          <p:cNvSpPr txBox="1"/>
          <p:nvPr/>
        </p:nvSpPr>
        <p:spPr>
          <a:xfrm>
            <a:off x="6450409" y="11625939"/>
            <a:ext cx="41239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242" name="2"/>
          <p:cNvSpPr txBox="1"/>
          <p:nvPr/>
        </p:nvSpPr>
        <p:spPr>
          <a:xfrm>
            <a:off x="8980102" y="11625939"/>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243" name="-1"/>
          <p:cNvSpPr txBox="1"/>
          <p:nvPr/>
        </p:nvSpPr>
        <p:spPr>
          <a:xfrm>
            <a:off x="11451578" y="1162593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244" name="-7"/>
          <p:cNvSpPr txBox="1"/>
          <p:nvPr/>
        </p:nvSpPr>
        <p:spPr>
          <a:xfrm>
            <a:off x="13920257" y="11625939"/>
            <a:ext cx="607467"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245" name="-3"/>
          <p:cNvSpPr txBox="1"/>
          <p:nvPr/>
        </p:nvSpPr>
        <p:spPr>
          <a:xfrm>
            <a:off x="16447262" y="11625939"/>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246" name="8"/>
          <p:cNvSpPr txBox="1"/>
          <p:nvPr/>
        </p:nvSpPr>
        <p:spPr>
          <a:xfrm>
            <a:off x="19118895" y="11759847"/>
            <a:ext cx="42763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8</a:t>
            </a:r>
          </a:p>
        </p:txBody>
      </p:sp>
      <p:sp>
        <p:nvSpPr>
          <p:cNvPr id="247" name="4"/>
          <p:cNvSpPr txBox="1"/>
          <p:nvPr/>
        </p:nvSpPr>
        <p:spPr>
          <a:xfrm>
            <a:off x="21598504" y="11625939"/>
            <a:ext cx="44958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248"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249"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250"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251"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252"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253"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The basics of search: minimax"/>
          <p:cNvSpPr txBox="1"/>
          <p:nvPr>
            <p:ph type="title"/>
          </p:nvPr>
        </p:nvSpPr>
        <p:spPr>
          <a:prstGeom prst="rect">
            <a:avLst/>
          </a:prstGeom>
        </p:spPr>
        <p:txBody>
          <a:bodyPr/>
          <a:lstStyle/>
          <a:p>
            <a:pPr/>
            <a:r>
              <a:t>The basics of search: minimax</a:t>
            </a:r>
          </a:p>
        </p:txBody>
      </p:sp>
      <p:sp>
        <p:nvSpPr>
          <p:cNvPr id="256"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57"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58"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59"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60"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61"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62"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63"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64"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65"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66"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67"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68"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69"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70"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271"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272"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273"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274"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275"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276"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277"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278"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279"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280"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281"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282"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283"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284"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285" name="-3"/>
          <p:cNvSpPr txBox="1"/>
          <p:nvPr/>
        </p:nvSpPr>
        <p:spPr>
          <a:xfrm>
            <a:off x="3764267" y="11625939"/>
            <a:ext cx="61965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286" name="7"/>
          <p:cNvSpPr txBox="1"/>
          <p:nvPr/>
        </p:nvSpPr>
        <p:spPr>
          <a:xfrm>
            <a:off x="6450409" y="11625939"/>
            <a:ext cx="41239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287" name="2"/>
          <p:cNvSpPr txBox="1"/>
          <p:nvPr/>
        </p:nvSpPr>
        <p:spPr>
          <a:xfrm>
            <a:off x="8980102" y="11625939"/>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288" name="-1"/>
          <p:cNvSpPr txBox="1"/>
          <p:nvPr/>
        </p:nvSpPr>
        <p:spPr>
          <a:xfrm>
            <a:off x="11451578" y="1162593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289" name="-7"/>
          <p:cNvSpPr txBox="1"/>
          <p:nvPr/>
        </p:nvSpPr>
        <p:spPr>
          <a:xfrm>
            <a:off x="13920257" y="11625939"/>
            <a:ext cx="607467"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290" name="-3"/>
          <p:cNvSpPr txBox="1"/>
          <p:nvPr/>
        </p:nvSpPr>
        <p:spPr>
          <a:xfrm>
            <a:off x="16447262" y="11625939"/>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291" name="8"/>
          <p:cNvSpPr txBox="1"/>
          <p:nvPr/>
        </p:nvSpPr>
        <p:spPr>
          <a:xfrm>
            <a:off x="19118895" y="11759847"/>
            <a:ext cx="42763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8</a:t>
            </a:r>
          </a:p>
        </p:txBody>
      </p:sp>
      <p:sp>
        <p:nvSpPr>
          <p:cNvPr id="292" name="4"/>
          <p:cNvSpPr txBox="1"/>
          <p:nvPr/>
        </p:nvSpPr>
        <p:spPr>
          <a:xfrm>
            <a:off x="21598504" y="11625939"/>
            <a:ext cx="44958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293"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294"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295"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296"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297"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298"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299" name="7"/>
          <p:cNvSpPr txBox="1"/>
          <p:nvPr/>
        </p:nvSpPr>
        <p:spPr>
          <a:xfrm>
            <a:off x="5180941" y="8883483"/>
            <a:ext cx="412395"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The basics of search: minimax"/>
          <p:cNvSpPr txBox="1"/>
          <p:nvPr>
            <p:ph type="title"/>
          </p:nvPr>
        </p:nvSpPr>
        <p:spPr>
          <a:prstGeom prst="rect">
            <a:avLst/>
          </a:prstGeom>
        </p:spPr>
        <p:txBody>
          <a:bodyPr/>
          <a:lstStyle/>
          <a:p>
            <a:pPr/>
            <a:r>
              <a:t>The basics of search: minimax</a:t>
            </a:r>
          </a:p>
        </p:txBody>
      </p:sp>
      <p:sp>
        <p:nvSpPr>
          <p:cNvPr id="302"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03"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04"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05"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06"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07"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08"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09"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10"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11"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12"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13"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14"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15"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16"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17"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318"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319"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320"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321"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322"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323"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324"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325"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326"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327"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328"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329"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330"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331" name="-3"/>
          <p:cNvSpPr txBox="1"/>
          <p:nvPr/>
        </p:nvSpPr>
        <p:spPr>
          <a:xfrm>
            <a:off x="3764267" y="11625939"/>
            <a:ext cx="61965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332" name="7"/>
          <p:cNvSpPr txBox="1"/>
          <p:nvPr/>
        </p:nvSpPr>
        <p:spPr>
          <a:xfrm>
            <a:off x="6450409" y="11625939"/>
            <a:ext cx="41239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333" name="2"/>
          <p:cNvSpPr txBox="1"/>
          <p:nvPr/>
        </p:nvSpPr>
        <p:spPr>
          <a:xfrm>
            <a:off x="8980102" y="11625939"/>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334" name="-1"/>
          <p:cNvSpPr txBox="1"/>
          <p:nvPr/>
        </p:nvSpPr>
        <p:spPr>
          <a:xfrm>
            <a:off x="11451578" y="1162593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335" name="-7"/>
          <p:cNvSpPr txBox="1"/>
          <p:nvPr/>
        </p:nvSpPr>
        <p:spPr>
          <a:xfrm>
            <a:off x="13920257" y="11625939"/>
            <a:ext cx="607467"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336" name="-3"/>
          <p:cNvSpPr txBox="1"/>
          <p:nvPr/>
        </p:nvSpPr>
        <p:spPr>
          <a:xfrm>
            <a:off x="16447262" y="11625939"/>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337" name="8"/>
          <p:cNvSpPr txBox="1"/>
          <p:nvPr/>
        </p:nvSpPr>
        <p:spPr>
          <a:xfrm>
            <a:off x="19118895" y="11759847"/>
            <a:ext cx="42763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8</a:t>
            </a:r>
          </a:p>
        </p:txBody>
      </p:sp>
      <p:sp>
        <p:nvSpPr>
          <p:cNvPr id="338" name="4"/>
          <p:cNvSpPr txBox="1"/>
          <p:nvPr/>
        </p:nvSpPr>
        <p:spPr>
          <a:xfrm>
            <a:off x="21598504" y="11625939"/>
            <a:ext cx="44958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339"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340"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341"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342"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343"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344"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345" name="7"/>
          <p:cNvSpPr txBox="1"/>
          <p:nvPr/>
        </p:nvSpPr>
        <p:spPr>
          <a:xfrm>
            <a:off x="5180941" y="8883483"/>
            <a:ext cx="412395"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346" name="2"/>
          <p:cNvSpPr txBox="1"/>
          <p:nvPr/>
        </p:nvSpPr>
        <p:spPr>
          <a:xfrm>
            <a:off x="10280922" y="8886887"/>
            <a:ext cx="40325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The basics of search: minimax"/>
          <p:cNvSpPr txBox="1"/>
          <p:nvPr>
            <p:ph type="title"/>
          </p:nvPr>
        </p:nvSpPr>
        <p:spPr>
          <a:prstGeom prst="rect">
            <a:avLst/>
          </a:prstGeom>
        </p:spPr>
        <p:txBody>
          <a:bodyPr/>
          <a:lstStyle/>
          <a:p>
            <a:pPr/>
            <a:r>
              <a:t>The basics of search: minimax</a:t>
            </a:r>
          </a:p>
        </p:txBody>
      </p:sp>
      <p:sp>
        <p:nvSpPr>
          <p:cNvPr id="349"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50"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51"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52"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53"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54"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55"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56"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57"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58"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59"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60"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61"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62"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63"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64"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365"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366"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367"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368"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369"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370"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371"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372"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373"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374"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375"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376"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377"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378" name="-3"/>
          <p:cNvSpPr txBox="1"/>
          <p:nvPr/>
        </p:nvSpPr>
        <p:spPr>
          <a:xfrm>
            <a:off x="3764267" y="11625939"/>
            <a:ext cx="61965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379" name="7"/>
          <p:cNvSpPr txBox="1"/>
          <p:nvPr/>
        </p:nvSpPr>
        <p:spPr>
          <a:xfrm>
            <a:off x="6450409" y="11625939"/>
            <a:ext cx="41239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380" name="2"/>
          <p:cNvSpPr txBox="1"/>
          <p:nvPr/>
        </p:nvSpPr>
        <p:spPr>
          <a:xfrm>
            <a:off x="8980102" y="11625939"/>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381" name="-1"/>
          <p:cNvSpPr txBox="1"/>
          <p:nvPr/>
        </p:nvSpPr>
        <p:spPr>
          <a:xfrm>
            <a:off x="11451578" y="1162593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382" name="-7"/>
          <p:cNvSpPr txBox="1"/>
          <p:nvPr/>
        </p:nvSpPr>
        <p:spPr>
          <a:xfrm>
            <a:off x="13920257" y="11625939"/>
            <a:ext cx="607467"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383" name="-3"/>
          <p:cNvSpPr txBox="1"/>
          <p:nvPr/>
        </p:nvSpPr>
        <p:spPr>
          <a:xfrm>
            <a:off x="16447262" y="11625939"/>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384" name="8"/>
          <p:cNvSpPr txBox="1"/>
          <p:nvPr/>
        </p:nvSpPr>
        <p:spPr>
          <a:xfrm>
            <a:off x="19118895" y="11759847"/>
            <a:ext cx="42763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8</a:t>
            </a:r>
          </a:p>
        </p:txBody>
      </p:sp>
      <p:sp>
        <p:nvSpPr>
          <p:cNvPr id="385" name="4"/>
          <p:cNvSpPr txBox="1"/>
          <p:nvPr/>
        </p:nvSpPr>
        <p:spPr>
          <a:xfrm>
            <a:off x="21598504" y="11625939"/>
            <a:ext cx="44958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386"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387"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388"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389"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390"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391"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392" name="7"/>
          <p:cNvSpPr txBox="1"/>
          <p:nvPr/>
        </p:nvSpPr>
        <p:spPr>
          <a:xfrm>
            <a:off x="5180941" y="8883483"/>
            <a:ext cx="412395"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393" name="2"/>
          <p:cNvSpPr txBox="1"/>
          <p:nvPr/>
        </p:nvSpPr>
        <p:spPr>
          <a:xfrm>
            <a:off x="10280922" y="8886887"/>
            <a:ext cx="40325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394" name="2"/>
          <p:cNvSpPr txBox="1"/>
          <p:nvPr/>
        </p:nvSpPr>
        <p:spPr>
          <a:xfrm>
            <a:off x="7736671" y="6224725"/>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6" name="The basics of search: minimax"/>
          <p:cNvSpPr txBox="1"/>
          <p:nvPr>
            <p:ph type="title"/>
          </p:nvPr>
        </p:nvSpPr>
        <p:spPr>
          <a:prstGeom prst="rect">
            <a:avLst/>
          </a:prstGeom>
        </p:spPr>
        <p:txBody>
          <a:bodyPr/>
          <a:lstStyle/>
          <a:p>
            <a:pPr/>
            <a:r>
              <a:t>The basics of search: minimax</a:t>
            </a:r>
          </a:p>
        </p:txBody>
      </p:sp>
      <p:sp>
        <p:nvSpPr>
          <p:cNvPr id="397"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98"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399"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00"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01"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02"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03"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04"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05"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06"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07"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08"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09"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10"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11"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12"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413"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414"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415"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416"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417"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418"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419"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420"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421"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422"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423"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424"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425"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426" name="-3"/>
          <p:cNvSpPr txBox="1"/>
          <p:nvPr/>
        </p:nvSpPr>
        <p:spPr>
          <a:xfrm>
            <a:off x="3764267" y="11625939"/>
            <a:ext cx="61965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427" name="7"/>
          <p:cNvSpPr txBox="1"/>
          <p:nvPr/>
        </p:nvSpPr>
        <p:spPr>
          <a:xfrm>
            <a:off x="6450409" y="11625939"/>
            <a:ext cx="41239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428" name="2"/>
          <p:cNvSpPr txBox="1"/>
          <p:nvPr/>
        </p:nvSpPr>
        <p:spPr>
          <a:xfrm>
            <a:off x="8980102" y="11625939"/>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429" name="-1"/>
          <p:cNvSpPr txBox="1"/>
          <p:nvPr/>
        </p:nvSpPr>
        <p:spPr>
          <a:xfrm>
            <a:off x="11451578" y="1162593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430" name="-7"/>
          <p:cNvSpPr txBox="1"/>
          <p:nvPr/>
        </p:nvSpPr>
        <p:spPr>
          <a:xfrm>
            <a:off x="13920257" y="11625939"/>
            <a:ext cx="607467"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431" name="-3"/>
          <p:cNvSpPr txBox="1"/>
          <p:nvPr/>
        </p:nvSpPr>
        <p:spPr>
          <a:xfrm>
            <a:off x="16447262" y="11625939"/>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432" name="8"/>
          <p:cNvSpPr txBox="1"/>
          <p:nvPr/>
        </p:nvSpPr>
        <p:spPr>
          <a:xfrm>
            <a:off x="19118895" y="11759847"/>
            <a:ext cx="42763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8</a:t>
            </a:r>
          </a:p>
        </p:txBody>
      </p:sp>
      <p:sp>
        <p:nvSpPr>
          <p:cNvPr id="433" name="4"/>
          <p:cNvSpPr txBox="1"/>
          <p:nvPr/>
        </p:nvSpPr>
        <p:spPr>
          <a:xfrm>
            <a:off x="21598504" y="11625939"/>
            <a:ext cx="44958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434"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435"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436"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437"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438"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439"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440" name="7"/>
          <p:cNvSpPr txBox="1"/>
          <p:nvPr/>
        </p:nvSpPr>
        <p:spPr>
          <a:xfrm>
            <a:off x="5180941" y="8883483"/>
            <a:ext cx="412395"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441" name="2"/>
          <p:cNvSpPr txBox="1"/>
          <p:nvPr/>
        </p:nvSpPr>
        <p:spPr>
          <a:xfrm>
            <a:off x="10280922" y="8886887"/>
            <a:ext cx="40325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442" name="2"/>
          <p:cNvSpPr txBox="1"/>
          <p:nvPr/>
        </p:nvSpPr>
        <p:spPr>
          <a:xfrm>
            <a:off x="7736671" y="6224725"/>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443" name="-3"/>
          <p:cNvSpPr txBox="1"/>
          <p:nvPr/>
        </p:nvSpPr>
        <p:spPr>
          <a:xfrm>
            <a:off x="15146442" y="8855991"/>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5" name="Rudolf Spielmann"/>
          <p:cNvSpPr txBox="1"/>
          <p:nvPr>
            <p:ph type="body" idx="21"/>
          </p:nvPr>
        </p:nvSpPr>
        <p:spPr>
          <a:xfrm>
            <a:off x="-4697736" y="5949668"/>
            <a:ext cx="21945603" cy="832613"/>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defRPr>
            </a:lvl1pPr>
          </a:lstStyle>
          <a:p>
            <a:pPr/>
            <a:r>
              <a:t>Rudolf Spielmann</a:t>
            </a:r>
          </a:p>
        </p:txBody>
      </p:sp>
      <p:sp>
        <p:nvSpPr>
          <p:cNvPr id="156" name="“Play the opening like a book, the middle game like a magician, and the endgame like a machine.”"/>
          <p:cNvSpPr txBox="1"/>
          <p:nvPr>
            <p:ph type="body" sz="quarter" idx="1"/>
          </p:nvPr>
        </p:nvSpPr>
        <p:spPr>
          <a:xfrm>
            <a:off x="1113259" y="982424"/>
            <a:ext cx="10323613" cy="4416426"/>
          </a:xfrm>
          <a:prstGeom prst="rect">
            <a:avLst/>
          </a:prstGeom>
        </p:spPr>
        <p:txBody>
          <a:bodyPr/>
          <a:lstStyle/>
          <a:p>
            <a:pPr defTabSz="1901951">
              <a:defRPr sz="6551"/>
            </a:pPr>
            <a:r>
              <a:rPr>
                <a:solidFill>
                  <a:srgbClr val="FFFFFF"/>
                </a:solidFill>
              </a:rPr>
              <a:t>“Play the opening like a </a:t>
            </a:r>
            <a:r>
              <a:rPr>
                <a:solidFill>
                  <a:schemeClr val="accent5"/>
                </a:solidFill>
              </a:rPr>
              <a:t>book</a:t>
            </a:r>
            <a:r>
              <a:rPr>
                <a:solidFill>
                  <a:srgbClr val="FFFFFF"/>
                </a:solidFill>
              </a:rPr>
              <a:t>, the middle game like a</a:t>
            </a:r>
            <a:r>
              <a:t> </a:t>
            </a:r>
            <a:r>
              <a:rPr>
                <a:solidFill>
                  <a:schemeClr val="accent5"/>
                </a:solidFill>
              </a:rPr>
              <a:t>magician</a:t>
            </a:r>
            <a:r>
              <a:rPr>
                <a:solidFill>
                  <a:srgbClr val="FFFFFF"/>
                </a:solidFill>
              </a:rPr>
              <a:t>, and the endgame like a</a:t>
            </a:r>
            <a:r>
              <a:t> </a:t>
            </a:r>
            <a:r>
              <a:rPr i="1">
                <a:solidFill>
                  <a:schemeClr val="accent5"/>
                </a:solidFill>
              </a:rPr>
              <a:t>machine</a:t>
            </a:r>
            <a:r>
              <a:rPr>
                <a:solidFill>
                  <a:srgbClr val="FFFFFF"/>
                </a:solidFill>
              </a:rPr>
              <a:t>.”</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5" name="The basics of search: minimax"/>
          <p:cNvSpPr txBox="1"/>
          <p:nvPr>
            <p:ph type="title"/>
          </p:nvPr>
        </p:nvSpPr>
        <p:spPr>
          <a:prstGeom prst="rect">
            <a:avLst/>
          </a:prstGeom>
        </p:spPr>
        <p:txBody>
          <a:bodyPr/>
          <a:lstStyle/>
          <a:p>
            <a:pPr/>
            <a:r>
              <a:t>The basics of search: minimax</a:t>
            </a:r>
          </a:p>
        </p:txBody>
      </p:sp>
      <p:sp>
        <p:nvSpPr>
          <p:cNvPr id="446"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47"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48"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49"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50"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51"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52"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53"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54"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55"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56"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57"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58"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59"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60"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61"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462"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463"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464"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465"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466"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467"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468"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469"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470"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471"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472"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473"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474"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475" name="-3"/>
          <p:cNvSpPr txBox="1"/>
          <p:nvPr/>
        </p:nvSpPr>
        <p:spPr>
          <a:xfrm>
            <a:off x="3764267" y="11625939"/>
            <a:ext cx="61965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476" name="7"/>
          <p:cNvSpPr txBox="1"/>
          <p:nvPr/>
        </p:nvSpPr>
        <p:spPr>
          <a:xfrm>
            <a:off x="6450409" y="11625939"/>
            <a:ext cx="41239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477" name="2"/>
          <p:cNvSpPr txBox="1"/>
          <p:nvPr/>
        </p:nvSpPr>
        <p:spPr>
          <a:xfrm>
            <a:off x="8980102" y="11625939"/>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478" name="-1"/>
          <p:cNvSpPr txBox="1"/>
          <p:nvPr/>
        </p:nvSpPr>
        <p:spPr>
          <a:xfrm>
            <a:off x="11451578" y="1162593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479" name="-7"/>
          <p:cNvSpPr txBox="1"/>
          <p:nvPr/>
        </p:nvSpPr>
        <p:spPr>
          <a:xfrm>
            <a:off x="13920257" y="11625939"/>
            <a:ext cx="607467"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480" name="-3"/>
          <p:cNvSpPr txBox="1"/>
          <p:nvPr/>
        </p:nvSpPr>
        <p:spPr>
          <a:xfrm>
            <a:off x="16447262" y="11625939"/>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481" name="8"/>
          <p:cNvSpPr txBox="1"/>
          <p:nvPr/>
        </p:nvSpPr>
        <p:spPr>
          <a:xfrm>
            <a:off x="19118895" y="11759847"/>
            <a:ext cx="42763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8</a:t>
            </a:r>
          </a:p>
        </p:txBody>
      </p:sp>
      <p:sp>
        <p:nvSpPr>
          <p:cNvPr id="482" name="4"/>
          <p:cNvSpPr txBox="1"/>
          <p:nvPr/>
        </p:nvSpPr>
        <p:spPr>
          <a:xfrm>
            <a:off x="21598504" y="11625939"/>
            <a:ext cx="44958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483"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484"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485"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486"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487"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488"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489" name="7"/>
          <p:cNvSpPr txBox="1"/>
          <p:nvPr/>
        </p:nvSpPr>
        <p:spPr>
          <a:xfrm>
            <a:off x="5180941" y="8883483"/>
            <a:ext cx="412395"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490" name="2"/>
          <p:cNvSpPr txBox="1"/>
          <p:nvPr/>
        </p:nvSpPr>
        <p:spPr>
          <a:xfrm>
            <a:off x="10280922" y="8886887"/>
            <a:ext cx="40325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491" name="2"/>
          <p:cNvSpPr txBox="1"/>
          <p:nvPr/>
        </p:nvSpPr>
        <p:spPr>
          <a:xfrm>
            <a:off x="7736671" y="6224725"/>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492" name="-3"/>
          <p:cNvSpPr txBox="1"/>
          <p:nvPr/>
        </p:nvSpPr>
        <p:spPr>
          <a:xfrm>
            <a:off x="15146442" y="8855991"/>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493" name="8"/>
          <p:cNvSpPr txBox="1"/>
          <p:nvPr/>
        </p:nvSpPr>
        <p:spPr>
          <a:xfrm>
            <a:off x="20216179" y="8986039"/>
            <a:ext cx="427635"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8</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5" name="The basics of search: minimax"/>
          <p:cNvSpPr txBox="1"/>
          <p:nvPr>
            <p:ph type="title"/>
          </p:nvPr>
        </p:nvSpPr>
        <p:spPr>
          <a:prstGeom prst="rect">
            <a:avLst/>
          </a:prstGeom>
        </p:spPr>
        <p:txBody>
          <a:bodyPr/>
          <a:lstStyle/>
          <a:p>
            <a:pPr/>
            <a:r>
              <a:t>The basics of search: minimax</a:t>
            </a:r>
          </a:p>
        </p:txBody>
      </p:sp>
      <p:sp>
        <p:nvSpPr>
          <p:cNvPr id="496"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97"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98"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499"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00"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01"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02"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03"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04"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05"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06"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07"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08"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09"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10"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11"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512"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513"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514"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515"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516"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517"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518"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519"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520"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521"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522"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523"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524"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525" name="-3"/>
          <p:cNvSpPr txBox="1"/>
          <p:nvPr/>
        </p:nvSpPr>
        <p:spPr>
          <a:xfrm>
            <a:off x="3764267" y="11625939"/>
            <a:ext cx="61965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526" name="7"/>
          <p:cNvSpPr txBox="1"/>
          <p:nvPr/>
        </p:nvSpPr>
        <p:spPr>
          <a:xfrm>
            <a:off x="6450409" y="11625939"/>
            <a:ext cx="41239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527" name="2"/>
          <p:cNvSpPr txBox="1"/>
          <p:nvPr/>
        </p:nvSpPr>
        <p:spPr>
          <a:xfrm>
            <a:off x="8980102" y="11625939"/>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528" name="-1"/>
          <p:cNvSpPr txBox="1"/>
          <p:nvPr/>
        </p:nvSpPr>
        <p:spPr>
          <a:xfrm>
            <a:off x="11451578" y="1162593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529" name="-7"/>
          <p:cNvSpPr txBox="1"/>
          <p:nvPr/>
        </p:nvSpPr>
        <p:spPr>
          <a:xfrm>
            <a:off x="13920257" y="11625939"/>
            <a:ext cx="607467"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530" name="-3"/>
          <p:cNvSpPr txBox="1"/>
          <p:nvPr/>
        </p:nvSpPr>
        <p:spPr>
          <a:xfrm>
            <a:off x="16447262" y="11625939"/>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531" name="8"/>
          <p:cNvSpPr txBox="1"/>
          <p:nvPr/>
        </p:nvSpPr>
        <p:spPr>
          <a:xfrm>
            <a:off x="19118895" y="11759847"/>
            <a:ext cx="42763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8</a:t>
            </a:r>
          </a:p>
        </p:txBody>
      </p:sp>
      <p:sp>
        <p:nvSpPr>
          <p:cNvPr id="532" name="4"/>
          <p:cNvSpPr txBox="1"/>
          <p:nvPr/>
        </p:nvSpPr>
        <p:spPr>
          <a:xfrm>
            <a:off x="21598504" y="11625939"/>
            <a:ext cx="44958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533"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534"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535"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536"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537"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538"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539" name="7"/>
          <p:cNvSpPr txBox="1"/>
          <p:nvPr/>
        </p:nvSpPr>
        <p:spPr>
          <a:xfrm>
            <a:off x="5180941" y="8883483"/>
            <a:ext cx="412395"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540" name="2"/>
          <p:cNvSpPr txBox="1"/>
          <p:nvPr/>
        </p:nvSpPr>
        <p:spPr>
          <a:xfrm>
            <a:off x="10280922" y="8886887"/>
            <a:ext cx="40325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541" name="2"/>
          <p:cNvSpPr txBox="1"/>
          <p:nvPr/>
        </p:nvSpPr>
        <p:spPr>
          <a:xfrm>
            <a:off x="7736671" y="6224725"/>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542" name="-3"/>
          <p:cNvSpPr txBox="1"/>
          <p:nvPr/>
        </p:nvSpPr>
        <p:spPr>
          <a:xfrm>
            <a:off x="15146442" y="8855991"/>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543" name="8"/>
          <p:cNvSpPr txBox="1"/>
          <p:nvPr/>
        </p:nvSpPr>
        <p:spPr>
          <a:xfrm>
            <a:off x="20216179" y="8986039"/>
            <a:ext cx="427635"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8</a:t>
            </a:r>
          </a:p>
        </p:txBody>
      </p:sp>
      <p:sp>
        <p:nvSpPr>
          <p:cNvPr id="544" name="-3"/>
          <p:cNvSpPr txBox="1"/>
          <p:nvPr/>
        </p:nvSpPr>
        <p:spPr>
          <a:xfrm>
            <a:off x="17537656" y="6197233"/>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6" name="The basics of search: minimax"/>
          <p:cNvSpPr txBox="1"/>
          <p:nvPr>
            <p:ph type="title"/>
          </p:nvPr>
        </p:nvSpPr>
        <p:spPr>
          <a:prstGeom prst="rect">
            <a:avLst/>
          </a:prstGeom>
        </p:spPr>
        <p:txBody>
          <a:bodyPr/>
          <a:lstStyle/>
          <a:p>
            <a:pPr/>
            <a:r>
              <a:t>The basics of search: minimax</a:t>
            </a:r>
          </a:p>
        </p:txBody>
      </p:sp>
      <p:sp>
        <p:nvSpPr>
          <p:cNvPr id="547"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48"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49"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50"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51"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52"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53"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54"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55"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56"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57"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58"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59"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60"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61"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562"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563"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564"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565"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566"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567"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568"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569"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570"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571"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572"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573"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574"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575"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576" name="-3"/>
          <p:cNvSpPr txBox="1"/>
          <p:nvPr/>
        </p:nvSpPr>
        <p:spPr>
          <a:xfrm>
            <a:off x="3764267" y="11625939"/>
            <a:ext cx="61965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577" name="7"/>
          <p:cNvSpPr txBox="1"/>
          <p:nvPr/>
        </p:nvSpPr>
        <p:spPr>
          <a:xfrm>
            <a:off x="6450409" y="11625939"/>
            <a:ext cx="41239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578" name="2"/>
          <p:cNvSpPr txBox="1"/>
          <p:nvPr/>
        </p:nvSpPr>
        <p:spPr>
          <a:xfrm>
            <a:off x="8980102" y="11625939"/>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579" name="-1"/>
          <p:cNvSpPr txBox="1"/>
          <p:nvPr/>
        </p:nvSpPr>
        <p:spPr>
          <a:xfrm>
            <a:off x="11451578" y="1162593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580" name="-7"/>
          <p:cNvSpPr txBox="1"/>
          <p:nvPr/>
        </p:nvSpPr>
        <p:spPr>
          <a:xfrm>
            <a:off x="13920257" y="11625939"/>
            <a:ext cx="607467"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581" name="-3"/>
          <p:cNvSpPr txBox="1"/>
          <p:nvPr/>
        </p:nvSpPr>
        <p:spPr>
          <a:xfrm>
            <a:off x="16447262" y="11625939"/>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582" name="8"/>
          <p:cNvSpPr txBox="1"/>
          <p:nvPr/>
        </p:nvSpPr>
        <p:spPr>
          <a:xfrm>
            <a:off x="19118895" y="11759847"/>
            <a:ext cx="42763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8</a:t>
            </a:r>
          </a:p>
        </p:txBody>
      </p:sp>
      <p:sp>
        <p:nvSpPr>
          <p:cNvPr id="583" name="4"/>
          <p:cNvSpPr txBox="1"/>
          <p:nvPr/>
        </p:nvSpPr>
        <p:spPr>
          <a:xfrm>
            <a:off x="21598504" y="11625939"/>
            <a:ext cx="44958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584"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585"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586"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587"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588"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589"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590" name="7"/>
          <p:cNvSpPr txBox="1"/>
          <p:nvPr/>
        </p:nvSpPr>
        <p:spPr>
          <a:xfrm>
            <a:off x="5180941" y="8883483"/>
            <a:ext cx="412395"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7</a:t>
            </a:r>
          </a:p>
        </p:txBody>
      </p:sp>
      <p:sp>
        <p:nvSpPr>
          <p:cNvPr id="591" name="2"/>
          <p:cNvSpPr txBox="1"/>
          <p:nvPr/>
        </p:nvSpPr>
        <p:spPr>
          <a:xfrm>
            <a:off x="10280922" y="8886887"/>
            <a:ext cx="40325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592" name="2"/>
          <p:cNvSpPr txBox="1"/>
          <p:nvPr/>
        </p:nvSpPr>
        <p:spPr>
          <a:xfrm>
            <a:off x="7736671" y="6224725"/>
            <a:ext cx="403252"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
        <p:nvSpPr>
          <p:cNvPr id="593" name="-3"/>
          <p:cNvSpPr txBox="1"/>
          <p:nvPr/>
        </p:nvSpPr>
        <p:spPr>
          <a:xfrm>
            <a:off x="15146442" y="8855991"/>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594" name="8"/>
          <p:cNvSpPr txBox="1"/>
          <p:nvPr/>
        </p:nvSpPr>
        <p:spPr>
          <a:xfrm>
            <a:off x="20216179" y="8986039"/>
            <a:ext cx="427635"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8</a:t>
            </a:r>
          </a:p>
        </p:txBody>
      </p:sp>
      <p:sp>
        <p:nvSpPr>
          <p:cNvPr id="595" name="-3"/>
          <p:cNvSpPr txBox="1"/>
          <p:nvPr/>
        </p:nvSpPr>
        <p:spPr>
          <a:xfrm>
            <a:off x="17537656" y="6197233"/>
            <a:ext cx="61966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596" name="2"/>
          <p:cNvSpPr txBox="1"/>
          <p:nvPr/>
        </p:nvSpPr>
        <p:spPr>
          <a:xfrm>
            <a:off x="12545136" y="3320869"/>
            <a:ext cx="40325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2</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8" name="function minimax(position, depth, maximizingPlayer)…"/>
          <p:cNvSpPr txBox="1"/>
          <p:nvPr/>
        </p:nvSpPr>
        <p:spPr>
          <a:xfrm>
            <a:off x="4763875" y="3628348"/>
            <a:ext cx="16706375" cy="924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lnSpc>
                <a:spcPct val="100000"/>
              </a:lnSpc>
              <a:defRPr sz="3500">
                <a:latin typeface="Courier New"/>
                <a:ea typeface="Courier New"/>
                <a:cs typeface="Courier New"/>
                <a:sym typeface="Courier New"/>
              </a:defRPr>
            </a:pPr>
            <a:r>
              <a:t>function </a:t>
            </a:r>
            <a:r>
              <a:rPr>
                <a:solidFill>
                  <a:srgbClr val="021994"/>
                </a:solidFill>
              </a:rPr>
              <a:t>minimax</a:t>
            </a:r>
            <a:r>
              <a:t>(position, depth, maximizingPlayer)</a:t>
            </a:r>
          </a:p>
          <a:p>
            <a:pPr algn="l" defTabSz="457200">
              <a:lnSpc>
                <a:spcPct val="100000"/>
              </a:lnSpc>
              <a:defRPr sz="3500">
                <a:latin typeface="Courier New"/>
                <a:ea typeface="Courier New"/>
                <a:cs typeface="Courier New"/>
                <a:sym typeface="Courier New"/>
              </a:defRPr>
            </a:pPr>
            <a:r>
              <a:t>	</a:t>
            </a:r>
            <a:r>
              <a:rPr b="1"/>
              <a:t>if</a:t>
            </a:r>
            <a:r>
              <a:t> depth == </a:t>
            </a:r>
            <a:r>
              <a:rPr>
                <a:solidFill>
                  <a:srgbClr val="BF8F00"/>
                </a:solidFill>
              </a:rPr>
              <a:t>0</a:t>
            </a:r>
            <a:r>
              <a:t> </a:t>
            </a:r>
            <a:r>
              <a:rPr b="1"/>
              <a:t>or</a:t>
            </a:r>
            <a:r>
              <a:t> game over </a:t>
            </a:r>
            <a:r>
              <a:rPr b="1"/>
              <a:t>in</a:t>
            </a:r>
            <a:r>
              <a:t> position</a:t>
            </a:r>
          </a:p>
          <a:p>
            <a:pPr algn="l" defTabSz="457200">
              <a:lnSpc>
                <a:spcPct val="100000"/>
              </a:lnSpc>
              <a:defRPr sz="3500">
                <a:latin typeface="Courier New"/>
                <a:ea typeface="Courier New"/>
                <a:cs typeface="Courier New"/>
                <a:sym typeface="Courier New"/>
              </a:defRPr>
            </a:pPr>
            <a:r>
              <a:t>		</a:t>
            </a:r>
            <a:r>
              <a:rPr b="1"/>
              <a:t>return</a:t>
            </a:r>
            <a:r>
              <a:t> static evaluation of position</a:t>
            </a:r>
          </a:p>
          <a:p>
            <a:pPr algn="l" defTabSz="457200">
              <a:lnSpc>
                <a:spcPct val="100000"/>
              </a:lnSpc>
              <a:defRPr sz="3500">
                <a:latin typeface="Courier New"/>
                <a:ea typeface="Courier New"/>
                <a:cs typeface="Courier New"/>
                <a:sym typeface="Courier New"/>
              </a:defRPr>
            </a:pPr>
            <a:r>
              <a:t> </a:t>
            </a:r>
          </a:p>
          <a:p>
            <a:pPr algn="l" defTabSz="457200">
              <a:lnSpc>
                <a:spcPct val="100000"/>
              </a:lnSpc>
              <a:defRPr sz="3500">
                <a:latin typeface="Courier New"/>
                <a:ea typeface="Courier New"/>
                <a:cs typeface="Courier New"/>
                <a:sym typeface="Courier New"/>
              </a:defRPr>
            </a:pPr>
            <a:r>
              <a:t>	</a:t>
            </a:r>
            <a:r>
              <a:rPr b="1"/>
              <a:t>if</a:t>
            </a:r>
            <a:r>
              <a:t> maximizingPlayer</a:t>
            </a:r>
          </a:p>
          <a:p>
            <a:pPr algn="l" defTabSz="457200">
              <a:lnSpc>
                <a:spcPct val="100000"/>
              </a:lnSpc>
              <a:defRPr sz="3500">
                <a:latin typeface="Courier New"/>
                <a:ea typeface="Courier New"/>
                <a:cs typeface="Courier New"/>
                <a:sym typeface="Courier New"/>
              </a:defRPr>
            </a:pPr>
            <a:r>
              <a:t>		maxEval = -infinity</a:t>
            </a:r>
          </a:p>
          <a:p>
            <a:pPr algn="l" defTabSz="457200">
              <a:lnSpc>
                <a:spcPct val="100000"/>
              </a:lnSpc>
              <a:defRPr sz="3500">
                <a:latin typeface="Courier New"/>
                <a:ea typeface="Courier New"/>
                <a:cs typeface="Courier New"/>
                <a:sym typeface="Courier New"/>
              </a:defRPr>
            </a:pPr>
            <a:r>
              <a:t>		</a:t>
            </a:r>
            <a:r>
              <a:rPr b="1"/>
              <a:t>for</a:t>
            </a:r>
            <a:r>
              <a:t> each child of position</a:t>
            </a:r>
          </a:p>
          <a:p>
            <a:pPr algn="l" defTabSz="457200">
              <a:lnSpc>
                <a:spcPct val="100000"/>
              </a:lnSpc>
              <a:defRPr sz="3500">
                <a:latin typeface="Courier New"/>
                <a:ea typeface="Courier New"/>
                <a:cs typeface="Courier New"/>
                <a:sym typeface="Courier New"/>
              </a:defRPr>
            </a:pPr>
            <a:r>
              <a:t>			</a:t>
            </a:r>
            <a:r>
              <a:rPr>
                <a:solidFill>
                  <a:srgbClr val="006DBC"/>
                </a:solidFill>
              </a:rPr>
              <a:t>eval</a:t>
            </a:r>
            <a:r>
              <a:t> = </a:t>
            </a:r>
            <a:r>
              <a:rPr>
                <a:solidFill>
                  <a:srgbClr val="021994"/>
                </a:solidFill>
              </a:rPr>
              <a:t>minimax</a:t>
            </a:r>
            <a:r>
              <a:t>(child, depth - </a:t>
            </a:r>
            <a:r>
              <a:rPr>
                <a:solidFill>
                  <a:srgbClr val="BF8F00"/>
                </a:solidFill>
              </a:rPr>
              <a:t>1</a:t>
            </a:r>
            <a:r>
              <a:t>, false)</a:t>
            </a:r>
          </a:p>
          <a:p>
            <a:pPr algn="l" defTabSz="457200">
              <a:lnSpc>
                <a:spcPct val="100000"/>
              </a:lnSpc>
              <a:defRPr sz="3500">
                <a:latin typeface="Courier New"/>
                <a:ea typeface="Courier New"/>
                <a:cs typeface="Courier New"/>
                <a:sym typeface="Courier New"/>
              </a:defRPr>
            </a:pPr>
            <a:r>
              <a:t>			maxEval = </a:t>
            </a:r>
            <a:r>
              <a:rPr>
                <a:solidFill>
                  <a:srgbClr val="006DBC"/>
                </a:solidFill>
              </a:rPr>
              <a:t>max</a:t>
            </a:r>
            <a:r>
              <a:t>(maxEval, </a:t>
            </a:r>
            <a:r>
              <a:rPr>
                <a:solidFill>
                  <a:srgbClr val="006DBC"/>
                </a:solidFill>
              </a:rPr>
              <a:t>eval</a:t>
            </a:r>
            <a:r>
              <a:t>)</a:t>
            </a:r>
          </a:p>
          <a:p>
            <a:pPr algn="l" defTabSz="457200">
              <a:lnSpc>
                <a:spcPct val="100000"/>
              </a:lnSpc>
              <a:defRPr sz="3500">
                <a:latin typeface="Courier New"/>
                <a:ea typeface="Courier New"/>
                <a:cs typeface="Courier New"/>
                <a:sym typeface="Courier New"/>
              </a:defRPr>
            </a:pPr>
            <a:r>
              <a:t>		</a:t>
            </a:r>
            <a:r>
              <a:rPr b="1"/>
              <a:t>return</a:t>
            </a:r>
            <a:r>
              <a:t> maxEval</a:t>
            </a:r>
          </a:p>
          <a:p>
            <a:pPr algn="l" defTabSz="457200">
              <a:lnSpc>
                <a:spcPct val="100000"/>
              </a:lnSpc>
              <a:defRPr sz="3500">
                <a:latin typeface="Courier New"/>
                <a:ea typeface="Courier New"/>
                <a:cs typeface="Courier New"/>
                <a:sym typeface="Courier New"/>
              </a:defRPr>
            </a:pPr>
            <a:r>
              <a:t> </a:t>
            </a:r>
          </a:p>
          <a:p>
            <a:pPr algn="l" defTabSz="457200">
              <a:lnSpc>
                <a:spcPct val="100000"/>
              </a:lnSpc>
              <a:defRPr b="1" sz="3500">
                <a:latin typeface="Courier New"/>
                <a:ea typeface="Courier New"/>
                <a:cs typeface="Courier New"/>
                <a:sym typeface="Courier New"/>
              </a:defRPr>
            </a:pPr>
            <a:r>
              <a:rPr b="0"/>
              <a:t>	</a:t>
            </a:r>
            <a:r>
              <a:t>else</a:t>
            </a:r>
            <a:endParaRPr b="0"/>
          </a:p>
          <a:p>
            <a:pPr algn="l" defTabSz="457200">
              <a:lnSpc>
                <a:spcPct val="100000"/>
              </a:lnSpc>
              <a:defRPr sz="3500">
                <a:latin typeface="Courier New"/>
                <a:ea typeface="Courier New"/>
                <a:cs typeface="Courier New"/>
                <a:sym typeface="Courier New"/>
              </a:defRPr>
            </a:pPr>
            <a:r>
              <a:t>		minEval = +infinity</a:t>
            </a:r>
          </a:p>
          <a:p>
            <a:pPr algn="l" defTabSz="457200">
              <a:lnSpc>
                <a:spcPct val="100000"/>
              </a:lnSpc>
              <a:defRPr sz="3500">
                <a:latin typeface="Courier New"/>
                <a:ea typeface="Courier New"/>
                <a:cs typeface="Courier New"/>
                <a:sym typeface="Courier New"/>
              </a:defRPr>
            </a:pPr>
            <a:r>
              <a:t>		</a:t>
            </a:r>
            <a:r>
              <a:rPr b="1"/>
              <a:t>for</a:t>
            </a:r>
            <a:r>
              <a:t> each child of position</a:t>
            </a:r>
          </a:p>
          <a:p>
            <a:pPr algn="l" defTabSz="457200">
              <a:lnSpc>
                <a:spcPct val="100000"/>
              </a:lnSpc>
              <a:defRPr sz="3500">
                <a:latin typeface="Courier New"/>
                <a:ea typeface="Courier New"/>
                <a:cs typeface="Courier New"/>
                <a:sym typeface="Courier New"/>
              </a:defRPr>
            </a:pPr>
            <a:r>
              <a:t>			</a:t>
            </a:r>
            <a:r>
              <a:rPr>
                <a:solidFill>
                  <a:srgbClr val="006DBC"/>
                </a:solidFill>
              </a:rPr>
              <a:t>eval</a:t>
            </a:r>
            <a:r>
              <a:t> = </a:t>
            </a:r>
            <a:r>
              <a:rPr>
                <a:solidFill>
                  <a:srgbClr val="021994"/>
                </a:solidFill>
              </a:rPr>
              <a:t>minimax</a:t>
            </a:r>
            <a:r>
              <a:t>(child, depth - </a:t>
            </a:r>
            <a:r>
              <a:rPr>
                <a:solidFill>
                  <a:srgbClr val="BF8F00"/>
                </a:solidFill>
              </a:rPr>
              <a:t>1</a:t>
            </a:r>
            <a:r>
              <a:t>, true)</a:t>
            </a:r>
          </a:p>
          <a:p>
            <a:pPr algn="l" defTabSz="457200">
              <a:lnSpc>
                <a:spcPct val="100000"/>
              </a:lnSpc>
              <a:defRPr sz="3500">
                <a:latin typeface="Courier New"/>
                <a:ea typeface="Courier New"/>
                <a:cs typeface="Courier New"/>
                <a:sym typeface="Courier New"/>
              </a:defRPr>
            </a:pPr>
            <a:r>
              <a:t>			minEval = </a:t>
            </a:r>
            <a:r>
              <a:rPr>
                <a:solidFill>
                  <a:srgbClr val="006DBC"/>
                </a:solidFill>
              </a:rPr>
              <a:t>min</a:t>
            </a:r>
            <a:r>
              <a:t>(minEval, </a:t>
            </a:r>
            <a:r>
              <a:rPr>
                <a:solidFill>
                  <a:srgbClr val="006DBC"/>
                </a:solidFill>
              </a:rPr>
              <a:t>eval</a:t>
            </a:r>
            <a:r>
              <a:t>)</a:t>
            </a:r>
          </a:p>
          <a:p>
            <a:pPr algn="l" defTabSz="457200">
              <a:lnSpc>
                <a:spcPct val="100000"/>
              </a:lnSpc>
              <a:defRPr sz="3500">
                <a:latin typeface="Courier New"/>
                <a:ea typeface="Courier New"/>
                <a:cs typeface="Courier New"/>
                <a:sym typeface="Courier New"/>
              </a:defRPr>
            </a:pPr>
            <a:r>
              <a:t>		</a:t>
            </a:r>
            <a:r>
              <a:rPr b="1"/>
              <a:t>return</a:t>
            </a:r>
            <a:r>
              <a:t> minEval</a:t>
            </a:r>
          </a:p>
        </p:txBody>
      </p:sp>
      <p:sp>
        <p:nvSpPr>
          <p:cNvPr id="599" name="The basics of search: minimax"/>
          <p:cNvSpPr txBox="1"/>
          <p:nvPr>
            <p:ph type="title"/>
          </p:nvPr>
        </p:nvSpPr>
        <p:spPr>
          <a:prstGeom prst="rect">
            <a:avLst/>
          </a:prstGeom>
        </p:spPr>
        <p:txBody>
          <a:bodyPr/>
          <a:lstStyle/>
          <a:p>
            <a:pPr/>
            <a:r>
              <a:t>The basics of search: minimax</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1" name="The basics of search: alpha-beta pruning"/>
          <p:cNvSpPr txBox="1"/>
          <p:nvPr>
            <p:ph type="title"/>
          </p:nvPr>
        </p:nvSpPr>
        <p:spPr>
          <a:prstGeom prst="rect">
            <a:avLst/>
          </a:prstGeom>
        </p:spPr>
        <p:txBody>
          <a:bodyPr/>
          <a:lstStyle/>
          <a:p>
            <a:pPr/>
            <a:r>
              <a:t>The basics of search: alpha-beta pruning</a:t>
            </a:r>
          </a:p>
        </p:txBody>
      </p:sp>
      <p:sp>
        <p:nvSpPr>
          <p:cNvPr id="602" name="Idea: “Don’t do work that you don’t have to do.”…"/>
          <p:cNvSpPr txBox="1"/>
          <p:nvPr>
            <p:ph type="body" idx="1"/>
          </p:nvPr>
        </p:nvSpPr>
        <p:spPr>
          <a:xfrm>
            <a:off x="1268376" y="3573698"/>
            <a:ext cx="20049055" cy="9354900"/>
          </a:xfrm>
          <a:prstGeom prst="rect">
            <a:avLst/>
          </a:prstGeom>
        </p:spPr>
        <p:txBody>
          <a:bodyPr/>
          <a:lstStyle/>
          <a:p>
            <a:pPr/>
            <a:r>
              <a:t>Idea: “Don’t do work that you don’t have to do.”</a:t>
            </a:r>
          </a:p>
          <a:p>
            <a:pPr lvl="1"/>
            <a:r>
              <a:t>Equivalently: only apply the minimax algorithm to nodes that have the possibility of affecting the outcome, V. </a:t>
            </a:r>
          </a:p>
          <a:p>
            <a:pPr/>
            <a:r>
              <a:t>Returns the same value as minimax, but with fewer steps (equal in the worst case).</a:t>
            </a:r>
          </a:p>
          <a:p>
            <a:pPr/>
            <a:r>
              <a:t>Alpha tracks the worst possible outcome for white, beta tracks the worst possible outcome for black.</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6" name="The basics of search: alpha-beta pruning"/>
          <p:cNvSpPr txBox="1"/>
          <p:nvPr>
            <p:ph type="title"/>
          </p:nvPr>
        </p:nvSpPr>
        <p:spPr>
          <a:prstGeom prst="rect">
            <a:avLst/>
          </a:prstGeom>
        </p:spPr>
        <p:txBody>
          <a:bodyPr/>
          <a:lstStyle/>
          <a:p>
            <a:pPr/>
            <a:r>
              <a:t>The basics of search: alpha-beta pruning</a:t>
            </a:r>
          </a:p>
        </p:txBody>
      </p:sp>
      <p:sp>
        <p:nvSpPr>
          <p:cNvPr id="607"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08"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09"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10"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11"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12"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13"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14"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15"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16"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17"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18"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19"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20"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21"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22"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623"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624"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625"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626"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627"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628"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629"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630"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631"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632"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633"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634"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635"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636"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637"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638"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639"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640"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641"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642" name="a = -inf…"/>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643" name="a = -inf…"/>
          <p:cNvSpPr txBox="1"/>
          <p:nvPr/>
        </p:nvSpPr>
        <p:spPr>
          <a:xfrm>
            <a:off x="9069729" y="585814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644" name="a = -inf…"/>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6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6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6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44" grpId="3"/>
      <p:bldP build="whole" bldLvl="1" animBg="1" rev="0" advAuto="0" spid="642" grpId="1"/>
      <p:bldP build="whole" bldLvl="1" animBg="1" rev="0" advAuto="0" spid="643" grpId="2"/>
    </p:bld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6" name="The basics of search: alpha-beta pruning"/>
          <p:cNvSpPr txBox="1"/>
          <p:nvPr>
            <p:ph type="title"/>
          </p:nvPr>
        </p:nvSpPr>
        <p:spPr>
          <a:prstGeom prst="rect">
            <a:avLst/>
          </a:prstGeom>
        </p:spPr>
        <p:txBody>
          <a:bodyPr/>
          <a:lstStyle/>
          <a:p>
            <a:pPr/>
            <a:r>
              <a:t>The basics of search: alpha-beta pruning</a:t>
            </a:r>
          </a:p>
        </p:txBody>
      </p:sp>
      <p:sp>
        <p:nvSpPr>
          <p:cNvPr id="647"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48"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49"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50"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51"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52"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53"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54"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55"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56"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57"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58"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59"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60"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61"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62"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663"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664"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665"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666"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667"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668"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669"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670"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671"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672"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673"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674"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675"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676"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677"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678"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679"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680"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681"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682"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683" name="a = -inf…"/>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684" name="a = -inf…"/>
          <p:cNvSpPr txBox="1"/>
          <p:nvPr/>
        </p:nvSpPr>
        <p:spPr>
          <a:xfrm>
            <a:off x="9069729" y="585814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685" name="a = -inf…"/>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7" name="The basics of search: alpha-beta pruning"/>
          <p:cNvSpPr txBox="1"/>
          <p:nvPr>
            <p:ph type="title"/>
          </p:nvPr>
        </p:nvSpPr>
        <p:spPr>
          <a:prstGeom prst="rect">
            <a:avLst/>
          </a:prstGeom>
        </p:spPr>
        <p:txBody>
          <a:bodyPr/>
          <a:lstStyle/>
          <a:p>
            <a:pPr/>
            <a:r>
              <a:t>The basics of search: alpha-beta pruning</a:t>
            </a:r>
          </a:p>
        </p:txBody>
      </p:sp>
      <p:sp>
        <p:nvSpPr>
          <p:cNvPr id="688"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89"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90"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91"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92"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93"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94"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95"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96"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97"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98"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699"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00"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01"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02"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03"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704"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705"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706"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707"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708"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709"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710"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711"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712"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713"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714"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715"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716"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717"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718"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719"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720"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721"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722"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723"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724" name="a = -inf…"/>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725" name="a = -inf…"/>
          <p:cNvSpPr txBox="1"/>
          <p:nvPr/>
        </p:nvSpPr>
        <p:spPr>
          <a:xfrm>
            <a:off x="9069729" y="585814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726" name="a = -1…"/>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-1</a:t>
            </a:r>
          </a:p>
          <a:p>
            <a:pPr>
              <a:defRPr sz="3500"/>
            </a:pPr>
            <a:r>
              <a:t>b = +inf</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8" name="The basics of search: alpha-beta pruning"/>
          <p:cNvSpPr txBox="1"/>
          <p:nvPr>
            <p:ph type="title"/>
          </p:nvPr>
        </p:nvSpPr>
        <p:spPr>
          <a:prstGeom prst="rect">
            <a:avLst/>
          </a:prstGeom>
        </p:spPr>
        <p:txBody>
          <a:bodyPr/>
          <a:lstStyle/>
          <a:p>
            <a:pPr/>
            <a:r>
              <a:t>The basics of search: alpha-beta pruning</a:t>
            </a:r>
          </a:p>
        </p:txBody>
      </p:sp>
      <p:sp>
        <p:nvSpPr>
          <p:cNvPr id="729"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30"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31"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32"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33"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34"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35"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36"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37"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38"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39"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40"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41"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42"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43"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44"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745"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746"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747"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748"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749"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750"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751"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752"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753"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754"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755"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756"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757"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758"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759"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760"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761"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762"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763"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764"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765" name="a = -inf…"/>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766" name="a = -inf…"/>
          <p:cNvSpPr txBox="1"/>
          <p:nvPr/>
        </p:nvSpPr>
        <p:spPr>
          <a:xfrm>
            <a:off x="9069729" y="585814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767"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768"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2" name="The basics of search: alpha-beta pruning"/>
          <p:cNvSpPr txBox="1"/>
          <p:nvPr>
            <p:ph type="title"/>
          </p:nvPr>
        </p:nvSpPr>
        <p:spPr>
          <a:prstGeom prst="rect">
            <a:avLst/>
          </a:prstGeom>
        </p:spPr>
        <p:txBody>
          <a:bodyPr/>
          <a:lstStyle/>
          <a:p>
            <a:pPr/>
            <a:r>
              <a:t>The basics of search: alpha-beta pruning</a:t>
            </a:r>
          </a:p>
        </p:txBody>
      </p:sp>
      <p:sp>
        <p:nvSpPr>
          <p:cNvPr id="773"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74"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75"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76"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77"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78"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79"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80"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81"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82"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83"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84"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85"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86"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87"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788"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789"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790"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791"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792"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793"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794"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795"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796"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797"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798"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799"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800"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801"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802"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803"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804"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805"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806"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807"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808"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809" name="a = -inf…"/>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810"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811"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812"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813"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8" name="Image" descr="Image"/>
          <p:cNvPicPr>
            <a:picLocks noChangeAspect="1"/>
          </p:cNvPicPr>
          <p:nvPr/>
        </p:nvPicPr>
        <p:blipFill>
          <a:blip r:embed="rId3">
            <a:extLst/>
          </a:blip>
          <a:stretch>
            <a:fillRect/>
          </a:stretch>
        </p:blipFill>
        <p:spPr>
          <a:xfrm>
            <a:off x="4667745" y="420853"/>
            <a:ext cx="15048510" cy="10333311"/>
          </a:xfrm>
          <a:prstGeom prst="rect">
            <a:avLst/>
          </a:prstGeom>
          <a:ln w="12700">
            <a:miter lim="400000"/>
          </a:ln>
        </p:spPr>
      </p:pic>
      <p:sp>
        <p:nvSpPr>
          <p:cNvPr id="159" name="CMU, 1980 (left to right): Murray Campbell, Feng-hsiung Hsu, Thomas Anantharaman, Mike Browne and Andreas Nowatzyk"/>
          <p:cNvSpPr txBox="1"/>
          <p:nvPr/>
        </p:nvSpPr>
        <p:spPr>
          <a:xfrm>
            <a:off x="3629406" y="11324291"/>
            <a:ext cx="17125189" cy="55575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CMU, 1980 (left to right): Murray Campbell, Feng-hsiung Hsu, Thomas Anantharaman, Mike Browne and Andreas Nowatzyk</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5" name="The basics of search: alpha-beta pruning"/>
          <p:cNvSpPr txBox="1"/>
          <p:nvPr>
            <p:ph type="title"/>
          </p:nvPr>
        </p:nvSpPr>
        <p:spPr>
          <a:prstGeom prst="rect">
            <a:avLst/>
          </a:prstGeom>
        </p:spPr>
        <p:txBody>
          <a:bodyPr/>
          <a:lstStyle/>
          <a:p>
            <a:pPr/>
            <a:r>
              <a:t>The basics of search: alpha-beta pruning</a:t>
            </a:r>
          </a:p>
        </p:txBody>
      </p:sp>
      <p:sp>
        <p:nvSpPr>
          <p:cNvPr id="816"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17"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18"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19"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20"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21"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22"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23"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24"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25"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26"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27"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28"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29"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30"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31"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832"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833"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834"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835"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836"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837"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838"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839"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840"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841"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842"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843"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844"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845"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846"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847"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848"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849"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850"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851"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852" name="a = -inf…"/>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853"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854"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855"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856" name="a = -inf…"/>
          <p:cNvSpPr txBox="1"/>
          <p:nvPr/>
        </p:nvSpPr>
        <p:spPr>
          <a:xfrm>
            <a:off x="11131893" y="8401523"/>
            <a:ext cx="1501141"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857"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9" name="The basics of search: alpha-beta pruning"/>
          <p:cNvSpPr txBox="1"/>
          <p:nvPr>
            <p:ph type="title"/>
          </p:nvPr>
        </p:nvSpPr>
        <p:spPr>
          <a:prstGeom prst="rect">
            <a:avLst/>
          </a:prstGeom>
        </p:spPr>
        <p:txBody>
          <a:bodyPr/>
          <a:lstStyle/>
          <a:p>
            <a:pPr/>
            <a:r>
              <a:t>The basics of search: alpha-beta pruning</a:t>
            </a:r>
          </a:p>
        </p:txBody>
      </p:sp>
      <p:sp>
        <p:nvSpPr>
          <p:cNvPr id="860"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61"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62"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63"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64"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65"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66"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67"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68"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69"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70"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71"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72"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73"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74"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875"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876"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877"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878"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879"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880"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881"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882"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883"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884"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885"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886"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887"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888"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889"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890"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891"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892"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893"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894"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895"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896" name="a = -inf…"/>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897"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898"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899"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900" name="a = -inf…"/>
          <p:cNvSpPr txBox="1"/>
          <p:nvPr/>
        </p:nvSpPr>
        <p:spPr>
          <a:xfrm>
            <a:off x="11131893" y="8401523"/>
            <a:ext cx="1501141"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901"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902"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4" name="The basics of search: alpha-beta pruning"/>
          <p:cNvSpPr txBox="1"/>
          <p:nvPr>
            <p:ph type="title"/>
          </p:nvPr>
        </p:nvSpPr>
        <p:spPr>
          <a:prstGeom prst="rect">
            <a:avLst/>
          </a:prstGeom>
        </p:spPr>
        <p:txBody>
          <a:bodyPr/>
          <a:lstStyle/>
          <a:p>
            <a:pPr/>
            <a:r>
              <a:t>The basics of search: alpha-beta pruning</a:t>
            </a:r>
          </a:p>
        </p:txBody>
      </p:sp>
      <p:sp>
        <p:nvSpPr>
          <p:cNvPr id="905"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06"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07"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08"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09"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10"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11"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12"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13"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14"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15" name="Circle"/>
          <p:cNvSpPr/>
          <p:nvPr/>
        </p:nvSpPr>
        <p:spPr>
          <a:xfrm>
            <a:off x="11071848"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16"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17"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18"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19"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20"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921"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922"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923"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924"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925"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926"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927"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928" name="Line"/>
          <p:cNvSpPr/>
          <p:nvPr/>
        </p:nvSpPr>
        <p:spPr>
          <a:xfrm>
            <a:off x="10652144" y="9803800"/>
            <a:ext cx="809124" cy="1905848"/>
          </a:xfrm>
          <a:prstGeom prst="line">
            <a:avLst/>
          </a:prstGeom>
          <a:ln w="101600">
            <a:solidFill>
              <a:srgbClr val="000000"/>
            </a:solidFill>
            <a:miter lim="400000"/>
          </a:ln>
        </p:spPr>
        <p:txBody>
          <a:bodyPr lIns="50800" tIns="50800" rIns="50800" bIns="50800" anchor="ctr"/>
          <a:lstStyle/>
          <a:p>
            <a:pPr/>
          </a:p>
        </p:txBody>
      </p:sp>
      <p:sp>
        <p:nvSpPr>
          <p:cNvPr id="929"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930"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931"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932"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933"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934"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935"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936"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937"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938"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939"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940"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941" name="a = -inf…"/>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942"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943"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944"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945" name="a = 5…"/>
          <p:cNvSpPr txBox="1"/>
          <p:nvPr/>
        </p:nvSpPr>
        <p:spPr>
          <a:xfrm>
            <a:off x="11350587" y="8401523"/>
            <a:ext cx="1063753"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5</a:t>
            </a:r>
          </a:p>
          <a:p>
            <a:pPr>
              <a:defRPr sz="3500"/>
            </a:pPr>
            <a:r>
              <a:t>b = 3</a:t>
            </a:r>
          </a:p>
        </p:txBody>
      </p:sp>
      <p:sp>
        <p:nvSpPr>
          <p:cNvPr id="946"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947"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1" name="The basics of search: alpha-beta pruning"/>
          <p:cNvSpPr txBox="1"/>
          <p:nvPr>
            <p:ph type="title"/>
          </p:nvPr>
        </p:nvSpPr>
        <p:spPr>
          <a:prstGeom prst="rect">
            <a:avLst/>
          </a:prstGeom>
        </p:spPr>
        <p:txBody>
          <a:bodyPr/>
          <a:lstStyle/>
          <a:p>
            <a:pPr/>
            <a:r>
              <a:t>The basics of search: alpha-beta pruning</a:t>
            </a:r>
          </a:p>
        </p:txBody>
      </p:sp>
      <p:sp>
        <p:nvSpPr>
          <p:cNvPr id="952"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53"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54"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55"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56"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57"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58"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59"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60"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61"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62" name="Circle"/>
          <p:cNvSpPr/>
          <p:nvPr/>
        </p:nvSpPr>
        <p:spPr>
          <a:xfrm>
            <a:off x="11071848"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929292"/>
                </a:solidFill>
                <a:latin typeface="Graphik"/>
                <a:ea typeface="Graphik"/>
                <a:cs typeface="Graphik"/>
                <a:sym typeface="Graphik"/>
              </a:defRPr>
            </a:pPr>
          </a:p>
        </p:txBody>
      </p:sp>
      <p:sp>
        <p:nvSpPr>
          <p:cNvPr id="963"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64"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65"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66"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967"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968"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969"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970"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971"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972"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973"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974"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975" name="Line"/>
          <p:cNvSpPr/>
          <p:nvPr/>
        </p:nvSpPr>
        <p:spPr>
          <a:xfrm>
            <a:off x="10743253" y="10003538"/>
            <a:ext cx="718016" cy="1706110"/>
          </a:xfrm>
          <a:prstGeom prst="line">
            <a:avLst/>
          </a:prstGeom>
          <a:ln w="101600">
            <a:solidFill>
              <a:srgbClr val="929292"/>
            </a:solidFill>
            <a:miter lim="400000"/>
          </a:ln>
        </p:spPr>
        <p:txBody>
          <a:bodyPr lIns="50800" tIns="50800" rIns="50800" bIns="50800" anchor="ctr"/>
          <a:lstStyle/>
          <a:p>
            <a:pPr/>
          </a:p>
        </p:txBody>
      </p:sp>
      <p:sp>
        <p:nvSpPr>
          <p:cNvPr id="976"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977"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978"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979"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980"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981"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982"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983"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984"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985"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986"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987"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988" name="a = -inf…"/>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+inf</a:t>
            </a:r>
          </a:p>
        </p:txBody>
      </p:sp>
      <p:sp>
        <p:nvSpPr>
          <p:cNvPr id="989"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990"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991"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992" name="a = 5…"/>
          <p:cNvSpPr txBox="1"/>
          <p:nvPr/>
        </p:nvSpPr>
        <p:spPr>
          <a:xfrm>
            <a:off x="11350587" y="8401523"/>
            <a:ext cx="1063753"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5</a:t>
            </a:r>
          </a:p>
          <a:p>
            <a:pPr>
              <a:defRPr sz="3500"/>
            </a:pPr>
            <a:r>
              <a:t>b = 3</a:t>
            </a:r>
          </a:p>
        </p:txBody>
      </p:sp>
      <p:sp>
        <p:nvSpPr>
          <p:cNvPr id="993"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994"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8" name="The basics of search: alpha-beta pruning"/>
          <p:cNvSpPr txBox="1"/>
          <p:nvPr>
            <p:ph type="title"/>
          </p:nvPr>
        </p:nvSpPr>
        <p:spPr>
          <a:prstGeom prst="rect">
            <a:avLst/>
          </a:prstGeom>
        </p:spPr>
        <p:txBody>
          <a:bodyPr/>
          <a:lstStyle/>
          <a:p>
            <a:pPr/>
            <a:r>
              <a:t>The basics of search: alpha-beta pruning</a:t>
            </a:r>
          </a:p>
        </p:txBody>
      </p:sp>
      <p:sp>
        <p:nvSpPr>
          <p:cNvPr id="999"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00"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01"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02"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03"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04"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05"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06"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07"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08"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09" name="Circle"/>
          <p:cNvSpPr/>
          <p:nvPr/>
        </p:nvSpPr>
        <p:spPr>
          <a:xfrm>
            <a:off x="11071848"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929292"/>
                </a:solidFill>
                <a:latin typeface="Graphik"/>
                <a:ea typeface="Graphik"/>
                <a:cs typeface="Graphik"/>
                <a:sym typeface="Graphik"/>
              </a:defRPr>
            </a:pPr>
          </a:p>
        </p:txBody>
      </p:sp>
      <p:sp>
        <p:nvSpPr>
          <p:cNvPr id="1010"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11"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12"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13"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14"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1015"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1016"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1017"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1018"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1019"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1020"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1021"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1022" name="Line"/>
          <p:cNvSpPr/>
          <p:nvPr/>
        </p:nvSpPr>
        <p:spPr>
          <a:xfrm>
            <a:off x="10743253" y="10003538"/>
            <a:ext cx="718016" cy="1706110"/>
          </a:xfrm>
          <a:prstGeom prst="line">
            <a:avLst/>
          </a:prstGeom>
          <a:ln w="101600">
            <a:solidFill>
              <a:srgbClr val="929292"/>
            </a:solidFill>
            <a:miter lim="400000"/>
          </a:ln>
        </p:spPr>
        <p:txBody>
          <a:bodyPr lIns="50800" tIns="50800" rIns="50800" bIns="50800" anchor="ctr"/>
          <a:lstStyle/>
          <a:p>
            <a:pPr/>
          </a:p>
        </p:txBody>
      </p:sp>
      <p:sp>
        <p:nvSpPr>
          <p:cNvPr id="1023"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1024"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1025"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1026"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1027"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1028"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029"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1030"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1031"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1032"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1033"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034"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1035" name="a = 3…"/>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036"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1037"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038"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039" name="a = 5…"/>
          <p:cNvSpPr txBox="1"/>
          <p:nvPr/>
        </p:nvSpPr>
        <p:spPr>
          <a:xfrm>
            <a:off x="11350587" y="8401523"/>
            <a:ext cx="1063753"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5</a:t>
            </a:r>
          </a:p>
          <a:p>
            <a:pPr>
              <a:defRPr sz="3500"/>
            </a:pPr>
            <a:r>
              <a:t>b = 3</a:t>
            </a:r>
          </a:p>
        </p:txBody>
      </p:sp>
      <p:sp>
        <p:nvSpPr>
          <p:cNvPr id="1040"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1041"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042" name="3"/>
          <p:cNvSpPr txBox="1"/>
          <p:nvPr/>
        </p:nvSpPr>
        <p:spPr>
          <a:xfrm>
            <a:off x="7727527" y="6219443"/>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6" name="The basics of search: alpha-beta pruning"/>
          <p:cNvSpPr txBox="1"/>
          <p:nvPr>
            <p:ph type="title"/>
          </p:nvPr>
        </p:nvSpPr>
        <p:spPr>
          <a:prstGeom prst="rect">
            <a:avLst/>
          </a:prstGeom>
        </p:spPr>
        <p:txBody>
          <a:bodyPr/>
          <a:lstStyle/>
          <a:p>
            <a:pPr/>
            <a:r>
              <a:t>The basics of search: alpha-beta pruning</a:t>
            </a:r>
          </a:p>
        </p:txBody>
      </p:sp>
      <p:sp>
        <p:nvSpPr>
          <p:cNvPr id="1047"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48"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49"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50"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51"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52"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53"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54"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55"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56"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57" name="Circle"/>
          <p:cNvSpPr/>
          <p:nvPr/>
        </p:nvSpPr>
        <p:spPr>
          <a:xfrm>
            <a:off x="11071848"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929292"/>
                </a:solidFill>
                <a:latin typeface="Graphik"/>
                <a:ea typeface="Graphik"/>
                <a:cs typeface="Graphik"/>
                <a:sym typeface="Graphik"/>
              </a:defRPr>
            </a:pPr>
          </a:p>
        </p:txBody>
      </p:sp>
      <p:sp>
        <p:nvSpPr>
          <p:cNvPr id="1058"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59"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60"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61"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62"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1063"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1064"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1065"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1066"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1067"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1068"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1069"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1070" name="Line"/>
          <p:cNvSpPr/>
          <p:nvPr/>
        </p:nvSpPr>
        <p:spPr>
          <a:xfrm>
            <a:off x="10743253" y="10003538"/>
            <a:ext cx="718016" cy="1706110"/>
          </a:xfrm>
          <a:prstGeom prst="line">
            <a:avLst/>
          </a:prstGeom>
          <a:ln w="101600">
            <a:solidFill>
              <a:srgbClr val="929292"/>
            </a:solidFill>
            <a:miter lim="400000"/>
          </a:ln>
        </p:spPr>
        <p:txBody>
          <a:bodyPr lIns="50800" tIns="50800" rIns="50800" bIns="50800" anchor="ctr"/>
          <a:lstStyle/>
          <a:p>
            <a:pPr/>
          </a:p>
        </p:txBody>
      </p:sp>
      <p:sp>
        <p:nvSpPr>
          <p:cNvPr id="1071"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1072"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1073"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1074"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1075"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1076"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077"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1078"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1079"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1080"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1081"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082"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1083" name="a = 3…"/>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084"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1085"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086"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087" name="a = 5…"/>
          <p:cNvSpPr txBox="1"/>
          <p:nvPr/>
        </p:nvSpPr>
        <p:spPr>
          <a:xfrm>
            <a:off x="11350587" y="8401523"/>
            <a:ext cx="1063753"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5</a:t>
            </a:r>
          </a:p>
          <a:p>
            <a:pPr>
              <a:defRPr sz="3500"/>
            </a:pPr>
            <a:r>
              <a:t>b = 3</a:t>
            </a:r>
          </a:p>
        </p:txBody>
      </p:sp>
      <p:sp>
        <p:nvSpPr>
          <p:cNvPr id="1088"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1089"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090" name="3"/>
          <p:cNvSpPr txBox="1"/>
          <p:nvPr/>
        </p:nvSpPr>
        <p:spPr>
          <a:xfrm>
            <a:off x="7727527" y="6219443"/>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091" name="a = 3…"/>
          <p:cNvSpPr txBox="1"/>
          <p:nvPr/>
        </p:nvSpPr>
        <p:spPr>
          <a:xfrm>
            <a:off x="18845806" y="5852858"/>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3" name="The basics of search: alpha-beta pruning"/>
          <p:cNvSpPr txBox="1"/>
          <p:nvPr>
            <p:ph type="title"/>
          </p:nvPr>
        </p:nvSpPr>
        <p:spPr>
          <a:prstGeom prst="rect">
            <a:avLst/>
          </a:prstGeom>
        </p:spPr>
        <p:txBody>
          <a:bodyPr/>
          <a:lstStyle/>
          <a:p>
            <a:pPr/>
            <a:r>
              <a:t>The basics of search: alpha-beta pruning</a:t>
            </a:r>
          </a:p>
        </p:txBody>
      </p:sp>
      <p:sp>
        <p:nvSpPr>
          <p:cNvPr id="1094"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95"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96"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97"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98"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099"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00"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01"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02"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03"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04" name="Circle"/>
          <p:cNvSpPr/>
          <p:nvPr/>
        </p:nvSpPr>
        <p:spPr>
          <a:xfrm>
            <a:off x="11071848"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929292"/>
                </a:solidFill>
                <a:latin typeface="Graphik"/>
                <a:ea typeface="Graphik"/>
                <a:cs typeface="Graphik"/>
                <a:sym typeface="Graphik"/>
              </a:defRPr>
            </a:pPr>
          </a:p>
        </p:txBody>
      </p:sp>
      <p:sp>
        <p:nvSpPr>
          <p:cNvPr id="1105"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06"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07"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08"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09"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1110"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1111"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1112"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1113"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1114"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1115"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1116"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1117" name="Line"/>
          <p:cNvSpPr/>
          <p:nvPr/>
        </p:nvSpPr>
        <p:spPr>
          <a:xfrm>
            <a:off x="10743253" y="10003538"/>
            <a:ext cx="718016" cy="1706110"/>
          </a:xfrm>
          <a:prstGeom prst="line">
            <a:avLst/>
          </a:prstGeom>
          <a:ln w="101600">
            <a:solidFill>
              <a:srgbClr val="929292"/>
            </a:solidFill>
            <a:miter lim="400000"/>
          </a:ln>
        </p:spPr>
        <p:txBody>
          <a:bodyPr lIns="50800" tIns="50800" rIns="50800" bIns="50800" anchor="ctr"/>
          <a:lstStyle/>
          <a:p>
            <a:pPr/>
          </a:p>
        </p:txBody>
      </p:sp>
      <p:sp>
        <p:nvSpPr>
          <p:cNvPr id="1118"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1119"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1120"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1121"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1122"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1123"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124"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1125"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1126"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1127"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1128"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129"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1130" name="a = 3…"/>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131"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1132"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133"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134" name="a = 5…"/>
          <p:cNvSpPr txBox="1"/>
          <p:nvPr/>
        </p:nvSpPr>
        <p:spPr>
          <a:xfrm>
            <a:off x="11350587" y="8401523"/>
            <a:ext cx="1063753"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5</a:t>
            </a:r>
          </a:p>
          <a:p>
            <a:pPr>
              <a:defRPr sz="3500"/>
            </a:pPr>
            <a:r>
              <a:t>b = 3</a:t>
            </a:r>
          </a:p>
        </p:txBody>
      </p:sp>
      <p:sp>
        <p:nvSpPr>
          <p:cNvPr id="1135"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1136"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137" name="3"/>
          <p:cNvSpPr txBox="1"/>
          <p:nvPr/>
        </p:nvSpPr>
        <p:spPr>
          <a:xfrm>
            <a:off x="7727527" y="6219443"/>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138" name="a = 3…"/>
          <p:cNvSpPr txBox="1"/>
          <p:nvPr/>
        </p:nvSpPr>
        <p:spPr>
          <a:xfrm>
            <a:off x="18845806" y="5852858"/>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139" name="a = 3…"/>
          <p:cNvSpPr txBox="1"/>
          <p:nvPr/>
        </p:nvSpPr>
        <p:spPr>
          <a:xfrm>
            <a:off x="16389073" y="8675246"/>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1" name="The basics of search: alpha-beta pruning"/>
          <p:cNvSpPr txBox="1"/>
          <p:nvPr>
            <p:ph type="title"/>
          </p:nvPr>
        </p:nvSpPr>
        <p:spPr>
          <a:prstGeom prst="rect">
            <a:avLst/>
          </a:prstGeom>
        </p:spPr>
        <p:txBody>
          <a:bodyPr/>
          <a:lstStyle/>
          <a:p>
            <a:pPr/>
            <a:r>
              <a:t>The basics of search: alpha-beta pruning</a:t>
            </a:r>
          </a:p>
        </p:txBody>
      </p:sp>
      <p:sp>
        <p:nvSpPr>
          <p:cNvPr id="1142"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43"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44"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45"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46"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47"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48"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49"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50"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51"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52" name="Circle"/>
          <p:cNvSpPr/>
          <p:nvPr/>
        </p:nvSpPr>
        <p:spPr>
          <a:xfrm>
            <a:off x="11071848"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929292"/>
                </a:solidFill>
                <a:latin typeface="Graphik"/>
                <a:ea typeface="Graphik"/>
                <a:cs typeface="Graphik"/>
                <a:sym typeface="Graphik"/>
              </a:defRPr>
            </a:pPr>
          </a:p>
        </p:txBody>
      </p:sp>
      <p:sp>
        <p:nvSpPr>
          <p:cNvPr id="1153"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54"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55"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56"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57"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1158"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1159"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1160"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1161"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1162"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1163"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1164"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1165" name="Line"/>
          <p:cNvSpPr/>
          <p:nvPr/>
        </p:nvSpPr>
        <p:spPr>
          <a:xfrm>
            <a:off x="10743253" y="10003538"/>
            <a:ext cx="718016" cy="1706110"/>
          </a:xfrm>
          <a:prstGeom prst="line">
            <a:avLst/>
          </a:prstGeom>
          <a:ln w="101600">
            <a:solidFill>
              <a:srgbClr val="929292"/>
            </a:solidFill>
            <a:miter lim="400000"/>
          </a:ln>
        </p:spPr>
        <p:txBody>
          <a:bodyPr lIns="50800" tIns="50800" rIns="50800" bIns="50800" anchor="ctr"/>
          <a:lstStyle/>
          <a:p>
            <a:pPr/>
          </a:p>
        </p:txBody>
      </p:sp>
      <p:sp>
        <p:nvSpPr>
          <p:cNvPr id="1166"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1167"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1168"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1169"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1170"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1171"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172"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1173"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1174"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1175"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1176"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177"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1178" name="a = 3…"/>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179"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1180"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181"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182" name="a = 5…"/>
          <p:cNvSpPr txBox="1"/>
          <p:nvPr/>
        </p:nvSpPr>
        <p:spPr>
          <a:xfrm>
            <a:off x="11350587" y="8401523"/>
            <a:ext cx="1063753"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5</a:t>
            </a:r>
          </a:p>
          <a:p>
            <a:pPr>
              <a:defRPr sz="3500"/>
            </a:pPr>
            <a:r>
              <a:t>b = 3</a:t>
            </a:r>
          </a:p>
        </p:txBody>
      </p:sp>
      <p:sp>
        <p:nvSpPr>
          <p:cNvPr id="1183"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1184"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185" name="3"/>
          <p:cNvSpPr txBox="1"/>
          <p:nvPr/>
        </p:nvSpPr>
        <p:spPr>
          <a:xfrm>
            <a:off x="7727527" y="6219443"/>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186" name="a = 3…"/>
          <p:cNvSpPr txBox="1"/>
          <p:nvPr/>
        </p:nvSpPr>
        <p:spPr>
          <a:xfrm>
            <a:off x="18845806" y="5852858"/>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187" name="a = 3…"/>
          <p:cNvSpPr txBox="1"/>
          <p:nvPr/>
        </p:nvSpPr>
        <p:spPr>
          <a:xfrm>
            <a:off x="16389073" y="8675246"/>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188" name="-6"/>
          <p:cNvSpPr txBox="1"/>
          <p:nvPr/>
        </p:nvSpPr>
        <p:spPr>
          <a:xfrm>
            <a:off x="13820018" y="11715763"/>
            <a:ext cx="67086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-6</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0" name="The basics of search: alpha-beta pruning"/>
          <p:cNvSpPr txBox="1"/>
          <p:nvPr>
            <p:ph type="title"/>
          </p:nvPr>
        </p:nvSpPr>
        <p:spPr>
          <a:prstGeom prst="rect">
            <a:avLst/>
          </a:prstGeom>
        </p:spPr>
        <p:txBody>
          <a:bodyPr/>
          <a:lstStyle/>
          <a:p>
            <a:pPr/>
            <a:r>
              <a:t>The basics of search: alpha-beta pruning</a:t>
            </a:r>
          </a:p>
        </p:txBody>
      </p:sp>
      <p:sp>
        <p:nvSpPr>
          <p:cNvPr id="1191"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92"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93"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94"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95"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96"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97"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98"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199"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00"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01" name="Circle"/>
          <p:cNvSpPr/>
          <p:nvPr/>
        </p:nvSpPr>
        <p:spPr>
          <a:xfrm>
            <a:off x="11071848"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929292"/>
                </a:solidFill>
                <a:latin typeface="Graphik"/>
                <a:ea typeface="Graphik"/>
                <a:cs typeface="Graphik"/>
                <a:sym typeface="Graphik"/>
              </a:defRPr>
            </a:pPr>
          </a:p>
        </p:txBody>
      </p:sp>
      <p:sp>
        <p:nvSpPr>
          <p:cNvPr id="1202"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03"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04"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05"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06"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1207"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1208"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1209"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1210"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1211"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1212"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1213"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1214" name="Line"/>
          <p:cNvSpPr/>
          <p:nvPr/>
        </p:nvSpPr>
        <p:spPr>
          <a:xfrm>
            <a:off x="10743253" y="10003538"/>
            <a:ext cx="718016" cy="1706110"/>
          </a:xfrm>
          <a:prstGeom prst="line">
            <a:avLst/>
          </a:prstGeom>
          <a:ln w="101600">
            <a:solidFill>
              <a:srgbClr val="929292"/>
            </a:solidFill>
            <a:miter lim="400000"/>
          </a:ln>
        </p:spPr>
        <p:txBody>
          <a:bodyPr lIns="50800" tIns="50800" rIns="50800" bIns="50800" anchor="ctr"/>
          <a:lstStyle/>
          <a:p>
            <a:pPr/>
          </a:p>
        </p:txBody>
      </p:sp>
      <p:sp>
        <p:nvSpPr>
          <p:cNvPr id="1215"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1216"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1217"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1218"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1219"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1220"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221"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1222"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1223"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1224"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1225"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226"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1227" name="a = 3…"/>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228"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1229"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230"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231" name="a = 5…"/>
          <p:cNvSpPr txBox="1"/>
          <p:nvPr/>
        </p:nvSpPr>
        <p:spPr>
          <a:xfrm>
            <a:off x="11350587" y="8401523"/>
            <a:ext cx="1063753"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5</a:t>
            </a:r>
          </a:p>
          <a:p>
            <a:pPr>
              <a:defRPr sz="3500"/>
            </a:pPr>
            <a:r>
              <a:t>b = 3</a:t>
            </a:r>
          </a:p>
        </p:txBody>
      </p:sp>
      <p:sp>
        <p:nvSpPr>
          <p:cNvPr id="1232"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1233"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234" name="3"/>
          <p:cNvSpPr txBox="1"/>
          <p:nvPr/>
        </p:nvSpPr>
        <p:spPr>
          <a:xfrm>
            <a:off x="7727527" y="6219443"/>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235" name="a = 3…"/>
          <p:cNvSpPr txBox="1"/>
          <p:nvPr/>
        </p:nvSpPr>
        <p:spPr>
          <a:xfrm>
            <a:off x="18845806" y="5852858"/>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236" name="a = 3…"/>
          <p:cNvSpPr txBox="1"/>
          <p:nvPr/>
        </p:nvSpPr>
        <p:spPr>
          <a:xfrm>
            <a:off x="16389073" y="8675246"/>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237" name="-6"/>
          <p:cNvSpPr txBox="1"/>
          <p:nvPr/>
        </p:nvSpPr>
        <p:spPr>
          <a:xfrm>
            <a:off x="13820018" y="11715763"/>
            <a:ext cx="67086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-6</a:t>
            </a:r>
          </a:p>
        </p:txBody>
      </p:sp>
      <p:sp>
        <p:nvSpPr>
          <p:cNvPr id="1238" name="-4"/>
          <p:cNvSpPr txBox="1"/>
          <p:nvPr/>
        </p:nvSpPr>
        <p:spPr>
          <a:xfrm>
            <a:off x="16389074" y="11629799"/>
            <a:ext cx="644653"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0" name="The basics of search: alpha-beta pruning"/>
          <p:cNvSpPr txBox="1"/>
          <p:nvPr>
            <p:ph type="title"/>
          </p:nvPr>
        </p:nvSpPr>
        <p:spPr>
          <a:prstGeom prst="rect">
            <a:avLst/>
          </a:prstGeom>
        </p:spPr>
        <p:txBody>
          <a:bodyPr/>
          <a:lstStyle/>
          <a:p>
            <a:pPr/>
            <a:r>
              <a:t>The basics of search: alpha-beta pruning</a:t>
            </a:r>
          </a:p>
        </p:txBody>
      </p:sp>
      <p:sp>
        <p:nvSpPr>
          <p:cNvPr id="1241"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42"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43"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44"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45"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46"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47"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48"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49"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50"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51" name="Circle"/>
          <p:cNvSpPr/>
          <p:nvPr/>
        </p:nvSpPr>
        <p:spPr>
          <a:xfrm>
            <a:off x="11071848"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929292"/>
                </a:solidFill>
                <a:latin typeface="Graphik"/>
                <a:ea typeface="Graphik"/>
                <a:cs typeface="Graphik"/>
                <a:sym typeface="Graphik"/>
              </a:defRPr>
            </a:pPr>
          </a:p>
        </p:txBody>
      </p:sp>
      <p:sp>
        <p:nvSpPr>
          <p:cNvPr id="1252"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53"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54"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55"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56"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1257"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1258"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1259"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1260"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1261"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1262"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1263"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1264" name="Line"/>
          <p:cNvSpPr/>
          <p:nvPr/>
        </p:nvSpPr>
        <p:spPr>
          <a:xfrm>
            <a:off x="10743253" y="10003538"/>
            <a:ext cx="718016" cy="1706110"/>
          </a:xfrm>
          <a:prstGeom prst="line">
            <a:avLst/>
          </a:prstGeom>
          <a:ln w="101600">
            <a:solidFill>
              <a:srgbClr val="929292"/>
            </a:solidFill>
            <a:miter lim="400000"/>
          </a:ln>
        </p:spPr>
        <p:txBody>
          <a:bodyPr lIns="50800" tIns="50800" rIns="50800" bIns="50800" anchor="ctr"/>
          <a:lstStyle/>
          <a:p>
            <a:pPr/>
          </a:p>
        </p:txBody>
      </p:sp>
      <p:sp>
        <p:nvSpPr>
          <p:cNvPr id="1265"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1266"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1267"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1268"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1269"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1270"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271"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1272"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1273"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1274"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1275"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276"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1277" name="a = 3…"/>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278"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1279"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280"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281" name="a = 5…"/>
          <p:cNvSpPr txBox="1"/>
          <p:nvPr/>
        </p:nvSpPr>
        <p:spPr>
          <a:xfrm>
            <a:off x="11350587" y="8401523"/>
            <a:ext cx="1063753"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5</a:t>
            </a:r>
          </a:p>
          <a:p>
            <a:pPr>
              <a:defRPr sz="3500"/>
            </a:pPr>
            <a:r>
              <a:t>b = 3</a:t>
            </a:r>
          </a:p>
        </p:txBody>
      </p:sp>
      <p:sp>
        <p:nvSpPr>
          <p:cNvPr id="1282"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1283"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284" name="3"/>
          <p:cNvSpPr txBox="1"/>
          <p:nvPr/>
        </p:nvSpPr>
        <p:spPr>
          <a:xfrm>
            <a:off x="7727527" y="6219443"/>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285" name="a = 3…"/>
          <p:cNvSpPr txBox="1"/>
          <p:nvPr/>
        </p:nvSpPr>
        <p:spPr>
          <a:xfrm>
            <a:off x="18845806" y="5852858"/>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286" name="a = 3…"/>
          <p:cNvSpPr txBox="1"/>
          <p:nvPr/>
        </p:nvSpPr>
        <p:spPr>
          <a:xfrm>
            <a:off x="16389073" y="8675246"/>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287" name="-6"/>
          <p:cNvSpPr txBox="1"/>
          <p:nvPr/>
        </p:nvSpPr>
        <p:spPr>
          <a:xfrm>
            <a:off x="13820018" y="11715763"/>
            <a:ext cx="67086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-6</a:t>
            </a:r>
          </a:p>
        </p:txBody>
      </p:sp>
      <p:sp>
        <p:nvSpPr>
          <p:cNvPr id="1288" name="-4"/>
          <p:cNvSpPr txBox="1"/>
          <p:nvPr/>
        </p:nvSpPr>
        <p:spPr>
          <a:xfrm>
            <a:off x="16389074" y="11629799"/>
            <a:ext cx="644653"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1289" name="-4"/>
          <p:cNvSpPr txBox="1"/>
          <p:nvPr/>
        </p:nvSpPr>
        <p:spPr>
          <a:xfrm>
            <a:off x="15229594" y="8858539"/>
            <a:ext cx="644653"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3" name="Image" descr="Image"/>
          <p:cNvPicPr>
            <a:picLocks noChangeAspect="1"/>
          </p:cNvPicPr>
          <p:nvPr/>
        </p:nvPicPr>
        <p:blipFill>
          <a:blip r:embed="rId3">
            <a:extLst/>
          </a:blip>
          <a:stretch>
            <a:fillRect/>
          </a:stretch>
        </p:blipFill>
        <p:spPr>
          <a:xfrm>
            <a:off x="7155465" y="0"/>
            <a:ext cx="10073071" cy="13716000"/>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1" name="The basics of search: alpha-beta pruning"/>
          <p:cNvSpPr txBox="1"/>
          <p:nvPr>
            <p:ph type="title"/>
          </p:nvPr>
        </p:nvSpPr>
        <p:spPr>
          <a:prstGeom prst="rect">
            <a:avLst/>
          </a:prstGeom>
        </p:spPr>
        <p:txBody>
          <a:bodyPr/>
          <a:lstStyle/>
          <a:p>
            <a:pPr/>
            <a:r>
              <a:t>The basics of search: alpha-beta pruning</a:t>
            </a:r>
          </a:p>
        </p:txBody>
      </p:sp>
      <p:sp>
        <p:nvSpPr>
          <p:cNvPr id="1292"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93"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94"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95"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96"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97"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98" name="Circle"/>
          <p:cNvSpPr/>
          <p:nvPr/>
        </p:nvSpPr>
        <p:spPr>
          <a:xfrm>
            <a:off x="19794996"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299"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00"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01"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02" name="Circle"/>
          <p:cNvSpPr/>
          <p:nvPr/>
        </p:nvSpPr>
        <p:spPr>
          <a:xfrm>
            <a:off x="11071848"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929292"/>
                </a:solidFill>
                <a:latin typeface="Graphik"/>
                <a:ea typeface="Graphik"/>
                <a:cs typeface="Graphik"/>
                <a:sym typeface="Graphik"/>
              </a:defRPr>
            </a:pPr>
          </a:p>
        </p:txBody>
      </p:sp>
      <p:sp>
        <p:nvSpPr>
          <p:cNvPr id="1303"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04"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05" name="Circle"/>
          <p:cNvSpPr/>
          <p:nvPr/>
        </p:nvSpPr>
        <p:spPr>
          <a:xfrm>
            <a:off x="18647213"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06" name="Circle"/>
          <p:cNvSpPr/>
          <p:nvPr/>
        </p:nvSpPr>
        <p:spPr>
          <a:xfrm>
            <a:off x="21172334"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07"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1308"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1309"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1310"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1311" name="Line"/>
          <p:cNvSpPr/>
          <p:nvPr/>
        </p:nvSpPr>
        <p:spPr>
          <a:xfrm>
            <a:off x="18249765" y="7293349"/>
            <a:ext cx="1713931" cy="1770126"/>
          </a:xfrm>
          <a:prstGeom prst="line">
            <a:avLst/>
          </a:prstGeom>
          <a:ln w="101600">
            <a:solidFill>
              <a:srgbClr val="000000"/>
            </a:solidFill>
            <a:miter lim="400000"/>
          </a:ln>
        </p:spPr>
        <p:txBody>
          <a:bodyPr lIns="50800" tIns="50800" rIns="50800" bIns="50800" anchor="ctr"/>
          <a:lstStyle/>
          <a:p>
            <a:pPr/>
          </a:p>
        </p:txBody>
      </p:sp>
      <p:sp>
        <p:nvSpPr>
          <p:cNvPr id="1312"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1313"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1314"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1315" name="Line"/>
          <p:cNvSpPr/>
          <p:nvPr/>
        </p:nvSpPr>
        <p:spPr>
          <a:xfrm>
            <a:off x="10743253" y="10003538"/>
            <a:ext cx="718016" cy="1706110"/>
          </a:xfrm>
          <a:prstGeom prst="line">
            <a:avLst/>
          </a:prstGeom>
          <a:ln w="101600">
            <a:solidFill>
              <a:srgbClr val="929292"/>
            </a:solidFill>
            <a:miter lim="400000"/>
          </a:ln>
        </p:spPr>
        <p:txBody>
          <a:bodyPr lIns="50800" tIns="50800" rIns="50800" bIns="50800" anchor="ctr"/>
          <a:lstStyle/>
          <a:p>
            <a:pPr/>
          </a:p>
        </p:txBody>
      </p:sp>
      <p:sp>
        <p:nvSpPr>
          <p:cNvPr id="1316"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1317"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1318" name="Line"/>
          <p:cNvSpPr/>
          <p:nvPr/>
        </p:nvSpPr>
        <p:spPr>
          <a:xfrm flipV="1">
            <a:off x="19478811" y="9919468"/>
            <a:ext cx="791275" cy="1780292"/>
          </a:xfrm>
          <a:prstGeom prst="line">
            <a:avLst/>
          </a:prstGeom>
          <a:ln w="101600">
            <a:solidFill>
              <a:srgbClr val="000000"/>
            </a:solidFill>
            <a:miter lim="400000"/>
          </a:ln>
        </p:spPr>
        <p:txBody>
          <a:bodyPr lIns="50800" tIns="50800" rIns="50800" bIns="50800" anchor="ctr"/>
          <a:lstStyle/>
          <a:p>
            <a:pPr/>
          </a:p>
        </p:txBody>
      </p:sp>
      <p:sp>
        <p:nvSpPr>
          <p:cNvPr id="1319"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1320" name="Line"/>
          <p:cNvSpPr/>
          <p:nvPr/>
        </p:nvSpPr>
        <p:spPr>
          <a:xfrm>
            <a:off x="20810019" y="9956838"/>
            <a:ext cx="809124" cy="1905848"/>
          </a:xfrm>
          <a:prstGeom prst="line">
            <a:avLst/>
          </a:prstGeom>
          <a:ln w="101600">
            <a:solidFill>
              <a:srgbClr val="000000"/>
            </a:solidFill>
            <a:miter lim="400000"/>
          </a:ln>
        </p:spPr>
        <p:txBody>
          <a:bodyPr lIns="50800" tIns="50800" rIns="50800" bIns="50800" anchor="ctr"/>
          <a:lstStyle/>
          <a:p>
            <a:pPr/>
          </a:p>
        </p:txBody>
      </p:sp>
      <p:sp>
        <p:nvSpPr>
          <p:cNvPr id="1321"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322"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1323"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1324"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1325"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1326"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327"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1328" name="a = 3…"/>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329"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1330"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331"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332" name="a = 5…"/>
          <p:cNvSpPr txBox="1"/>
          <p:nvPr/>
        </p:nvSpPr>
        <p:spPr>
          <a:xfrm>
            <a:off x="11350587" y="8401523"/>
            <a:ext cx="1063753"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5</a:t>
            </a:r>
          </a:p>
          <a:p>
            <a:pPr>
              <a:defRPr sz="3500"/>
            </a:pPr>
            <a:r>
              <a:t>b = 3</a:t>
            </a:r>
          </a:p>
        </p:txBody>
      </p:sp>
      <p:sp>
        <p:nvSpPr>
          <p:cNvPr id="1333"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1334"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335" name="3"/>
          <p:cNvSpPr txBox="1"/>
          <p:nvPr/>
        </p:nvSpPr>
        <p:spPr>
          <a:xfrm>
            <a:off x="7727527" y="6219443"/>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336" name="a = 3…"/>
          <p:cNvSpPr txBox="1"/>
          <p:nvPr/>
        </p:nvSpPr>
        <p:spPr>
          <a:xfrm>
            <a:off x="19043608" y="5852858"/>
            <a:ext cx="1226440"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-4</a:t>
            </a:r>
          </a:p>
        </p:txBody>
      </p:sp>
      <p:sp>
        <p:nvSpPr>
          <p:cNvPr id="1337" name="a = 3…"/>
          <p:cNvSpPr txBox="1"/>
          <p:nvPr/>
        </p:nvSpPr>
        <p:spPr>
          <a:xfrm>
            <a:off x="16389073" y="8675246"/>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338" name="-6"/>
          <p:cNvSpPr txBox="1"/>
          <p:nvPr/>
        </p:nvSpPr>
        <p:spPr>
          <a:xfrm>
            <a:off x="13820018" y="11715763"/>
            <a:ext cx="67086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-6</a:t>
            </a:r>
          </a:p>
        </p:txBody>
      </p:sp>
      <p:sp>
        <p:nvSpPr>
          <p:cNvPr id="1339" name="-4"/>
          <p:cNvSpPr txBox="1"/>
          <p:nvPr/>
        </p:nvSpPr>
        <p:spPr>
          <a:xfrm>
            <a:off x="16389074" y="11629799"/>
            <a:ext cx="644653"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1340" name="-4"/>
          <p:cNvSpPr txBox="1"/>
          <p:nvPr/>
        </p:nvSpPr>
        <p:spPr>
          <a:xfrm>
            <a:off x="15229594" y="8858539"/>
            <a:ext cx="644653"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4" name="The basics of search: alpha-beta pruning"/>
          <p:cNvSpPr txBox="1"/>
          <p:nvPr>
            <p:ph type="title"/>
          </p:nvPr>
        </p:nvSpPr>
        <p:spPr>
          <a:prstGeom prst="rect">
            <a:avLst/>
          </a:prstGeom>
        </p:spPr>
        <p:txBody>
          <a:bodyPr/>
          <a:lstStyle/>
          <a:p>
            <a:pPr/>
            <a:r>
              <a:t>The basics of search: alpha-beta pruning</a:t>
            </a:r>
          </a:p>
        </p:txBody>
      </p:sp>
      <p:sp>
        <p:nvSpPr>
          <p:cNvPr id="1345"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46"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47"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48"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49"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50"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51" name="Circle"/>
          <p:cNvSpPr/>
          <p:nvPr/>
        </p:nvSpPr>
        <p:spPr>
          <a:xfrm>
            <a:off x="19794996" y="8855991"/>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52"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53"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54"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55" name="Circle"/>
          <p:cNvSpPr/>
          <p:nvPr/>
        </p:nvSpPr>
        <p:spPr>
          <a:xfrm>
            <a:off x="11071848"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929292"/>
                </a:solidFill>
                <a:latin typeface="Graphik"/>
                <a:ea typeface="Graphik"/>
                <a:cs typeface="Graphik"/>
                <a:sym typeface="Graphik"/>
              </a:defRPr>
            </a:pPr>
          </a:p>
        </p:txBody>
      </p:sp>
      <p:sp>
        <p:nvSpPr>
          <p:cNvPr id="1356"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57"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58" name="Circle"/>
          <p:cNvSpPr/>
          <p:nvPr/>
        </p:nvSpPr>
        <p:spPr>
          <a:xfrm>
            <a:off x="18647213"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59" name="Circle"/>
          <p:cNvSpPr/>
          <p:nvPr/>
        </p:nvSpPr>
        <p:spPr>
          <a:xfrm>
            <a:off x="21172334"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60"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1361"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1362"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1363"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1364" name="Line"/>
          <p:cNvSpPr/>
          <p:nvPr/>
        </p:nvSpPr>
        <p:spPr>
          <a:xfrm>
            <a:off x="18249765" y="7293349"/>
            <a:ext cx="1713931" cy="1770126"/>
          </a:xfrm>
          <a:prstGeom prst="line">
            <a:avLst/>
          </a:prstGeom>
          <a:ln w="101600">
            <a:solidFill>
              <a:srgbClr val="929292"/>
            </a:solidFill>
            <a:miter lim="400000"/>
          </a:ln>
        </p:spPr>
        <p:txBody>
          <a:bodyPr lIns="50800" tIns="50800" rIns="50800" bIns="50800" anchor="ctr"/>
          <a:lstStyle/>
          <a:p>
            <a:pPr/>
          </a:p>
        </p:txBody>
      </p:sp>
      <p:sp>
        <p:nvSpPr>
          <p:cNvPr id="1365"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1366"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1367"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1368" name="Line"/>
          <p:cNvSpPr/>
          <p:nvPr/>
        </p:nvSpPr>
        <p:spPr>
          <a:xfrm>
            <a:off x="10743253" y="10003538"/>
            <a:ext cx="718016" cy="1706110"/>
          </a:xfrm>
          <a:prstGeom prst="line">
            <a:avLst/>
          </a:prstGeom>
          <a:ln w="101600">
            <a:solidFill>
              <a:srgbClr val="929292"/>
            </a:solidFill>
            <a:miter lim="400000"/>
          </a:ln>
        </p:spPr>
        <p:txBody>
          <a:bodyPr lIns="50800" tIns="50800" rIns="50800" bIns="50800" anchor="ctr"/>
          <a:lstStyle/>
          <a:p>
            <a:pPr/>
          </a:p>
        </p:txBody>
      </p:sp>
      <p:sp>
        <p:nvSpPr>
          <p:cNvPr id="1369"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1370"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1371" name="Line"/>
          <p:cNvSpPr/>
          <p:nvPr/>
        </p:nvSpPr>
        <p:spPr>
          <a:xfrm flipV="1">
            <a:off x="19478811" y="9919468"/>
            <a:ext cx="791275" cy="1780292"/>
          </a:xfrm>
          <a:prstGeom prst="line">
            <a:avLst/>
          </a:prstGeom>
          <a:ln w="101600">
            <a:solidFill>
              <a:srgbClr val="929292"/>
            </a:solidFill>
            <a:miter lim="400000"/>
          </a:ln>
        </p:spPr>
        <p:txBody>
          <a:bodyPr lIns="50800" tIns="50800" rIns="50800" bIns="50800" anchor="ctr"/>
          <a:lstStyle/>
          <a:p>
            <a:pPr/>
          </a:p>
        </p:txBody>
      </p:sp>
      <p:sp>
        <p:nvSpPr>
          <p:cNvPr id="1372"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1373" name="Line"/>
          <p:cNvSpPr/>
          <p:nvPr/>
        </p:nvSpPr>
        <p:spPr>
          <a:xfrm>
            <a:off x="20810019" y="9956838"/>
            <a:ext cx="809124" cy="1905848"/>
          </a:xfrm>
          <a:prstGeom prst="line">
            <a:avLst/>
          </a:prstGeom>
          <a:ln w="101600">
            <a:solidFill>
              <a:srgbClr val="929292"/>
            </a:solidFill>
            <a:miter lim="400000"/>
          </a:ln>
        </p:spPr>
        <p:txBody>
          <a:bodyPr lIns="50800" tIns="50800" rIns="50800" bIns="50800" anchor="ctr"/>
          <a:lstStyle/>
          <a:p>
            <a:pPr/>
          </a:p>
        </p:txBody>
      </p:sp>
      <p:sp>
        <p:nvSpPr>
          <p:cNvPr id="1374"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375"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1376"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1377"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1378"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1379"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380"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1381" name="a = 3…"/>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382"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1383"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384"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385" name="a = 5…"/>
          <p:cNvSpPr txBox="1"/>
          <p:nvPr/>
        </p:nvSpPr>
        <p:spPr>
          <a:xfrm>
            <a:off x="11350587" y="8401523"/>
            <a:ext cx="1063753"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5</a:t>
            </a:r>
          </a:p>
          <a:p>
            <a:pPr>
              <a:defRPr sz="3500"/>
            </a:pPr>
            <a:r>
              <a:t>b = 3</a:t>
            </a:r>
          </a:p>
        </p:txBody>
      </p:sp>
      <p:sp>
        <p:nvSpPr>
          <p:cNvPr id="1386"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1387"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388" name="3"/>
          <p:cNvSpPr txBox="1"/>
          <p:nvPr/>
        </p:nvSpPr>
        <p:spPr>
          <a:xfrm>
            <a:off x="7727527" y="6219443"/>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389" name="a = 3…"/>
          <p:cNvSpPr txBox="1"/>
          <p:nvPr/>
        </p:nvSpPr>
        <p:spPr>
          <a:xfrm>
            <a:off x="19043608" y="5852858"/>
            <a:ext cx="1226440"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-4</a:t>
            </a:r>
          </a:p>
        </p:txBody>
      </p:sp>
      <p:sp>
        <p:nvSpPr>
          <p:cNvPr id="1390" name="a = 3…"/>
          <p:cNvSpPr txBox="1"/>
          <p:nvPr/>
        </p:nvSpPr>
        <p:spPr>
          <a:xfrm>
            <a:off x="16389073" y="8675246"/>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391" name="-6"/>
          <p:cNvSpPr txBox="1"/>
          <p:nvPr/>
        </p:nvSpPr>
        <p:spPr>
          <a:xfrm>
            <a:off x="13820018" y="11715763"/>
            <a:ext cx="67086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-6</a:t>
            </a:r>
          </a:p>
        </p:txBody>
      </p:sp>
      <p:sp>
        <p:nvSpPr>
          <p:cNvPr id="1392" name="-4"/>
          <p:cNvSpPr txBox="1"/>
          <p:nvPr/>
        </p:nvSpPr>
        <p:spPr>
          <a:xfrm>
            <a:off x="16389074" y="11629799"/>
            <a:ext cx="644653"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1393" name="-4"/>
          <p:cNvSpPr txBox="1"/>
          <p:nvPr/>
        </p:nvSpPr>
        <p:spPr>
          <a:xfrm>
            <a:off x="15229594" y="8858539"/>
            <a:ext cx="644653"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7" name="The basics of search: alpha-beta pruning"/>
          <p:cNvSpPr txBox="1"/>
          <p:nvPr>
            <p:ph type="title"/>
          </p:nvPr>
        </p:nvSpPr>
        <p:spPr>
          <a:prstGeom prst="rect">
            <a:avLst/>
          </a:prstGeom>
        </p:spPr>
        <p:txBody>
          <a:bodyPr/>
          <a:lstStyle/>
          <a:p>
            <a:pPr/>
            <a:r>
              <a:t>The basics of search: alpha-beta pruning</a:t>
            </a:r>
          </a:p>
        </p:txBody>
      </p:sp>
      <p:sp>
        <p:nvSpPr>
          <p:cNvPr id="1398" name="Circle"/>
          <p:cNvSpPr/>
          <p:nvPr/>
        </p:nvSpPr>
        <p:spPr>
          <a:xfrm>
            <a:off x="12111761" y="3238765"/>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399" name="Circle"/>
          <p:cNvSpPr/>
          <p:nvPr/>
        </p:nvSpPr>
        <p:spPr>
          <a:xfrm>
            <a:off x="14916920"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00" name="Circle"/>
          <p:cNvSpPr/>
          <p:nvPr/>
        </p:nvSpPr>
        <p:spPr>
          <a:xfrm>
            <a:off x="17212485"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01" name="Circle"/>
          <p:cNvSpPr/>
          <p:nvPr/>
        </p:nvSpPr>
        <p:spPr>
          <a:xfrm>
            <a:off x="4778175"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02" name="Circle"/>
          <p:cNvSpPr/>
          <p:nvPr/>
        </p:nvSpPr>
        <p:spPr>
          <a:xfrm>
            <a:off x="9847547" y="8855991"/>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03" name="Circle"/>
          <p:cNvSpPr/>
          <p:nvPr/>
        </p:nvSpPr>
        <p:spPr>
          <a:xfrm>
            <a:off x="7303296" y="6223000"/>
            <a:ext cx="1270001" cy="1270000"/>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04" name="Circle"/>
          <p:cNvSpPr/>
          <p:nvPr/>
        </p:nvSpPr>
        <p:spPr>
          <a:xfrm>
            <a:off x="19794996" y="8855991"/>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05" name="Circle"/>
          <p:cNvSpPr/>
          <p:nvPr/>
        </p:nvSpPr>
        <p:spPr>
          <a:xfrm>
            <a:off x="3496485"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06" name="Circle"/>
          <p:cNvSpPr/>
          <p:nvPr/>
        </p:nvSpPr>
        <p:spPr>
          <a:xfrm>
            <a:off x="6021606"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07" name="Circle"/>
          <p:cNvSpPr/>
          <p:nvPr/>
        </p:nvSpPr>
        <p:spPr>
          <a:xfrm>
            <a:off x="8546727"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08" name="Circle"/>
          <p:cNvSpPr/>
          <p:nvPr/>
        </p:nvSpPr>
        <p:spPr>
          <a:xfrm>
            <a:off x="11071848"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929292"/>
                </a:solidFill>
                <a:latin typeface="Graphik"/>
                <a:ea typeface="Graphik"/>
                <a:cs typeface="Graphik"/>
                <a:sym typeface="Graphik"/>
              </a:defRPr>
            </a:pPr>
          </a:p>
        </p:txBody>
      </p:sp>
      <p:sp>
        <p:nvSpPr>
          <p:cNvPr id="1409" name="Circle"/>
          <p:cNvSpPr/>
          <p:nvPr/>
        </p:nvSpPr>
        <p:spPr>
          <a:xfrm>
            <a:off x="13596970"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10" name="Circle"/>
          <p:cNvSpPr/>
          <p:nvPr/>
        </p:nvSpPr>
        <p:spPr>
          <a:xfrm>
            <a:off x="16122091" y="11629799"/>
            <a:ext cx="1270001" cy="1270001"/>
          </a:xfrm>
          <a:prstGeom prst="ellipse">
            <a:avLst/>
          </a:prstGeom>
          <a:solidFill>
            <a:srgbClr val="000000"/>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11" name="Circle"/>
          <p:cNvSpPr/>
          <p:nvPr/>
        </p:nvSpPr>
        <p:spPr>
          <a:xfrm>
            <a:off x="18647213"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12" name="Circle"/>
          <p:cNvSpPr/>
          <p:nvPr/>
        </p:nvSpPr>
        <p:spPr>
          <a:xfrm>
            <a:off x="21172334" y="11629799"/>
            <a:ext cx="1270001" cy="1270001"/>
          </a:xfrm>
          <a:prstGeom prst="ellipse">
            <a:avLst/>
          </a:prstGeom>
          <a:solidFill>
            <a:srgbClr val="929292"/>
          </a:solidFill>
          <a:ln w="12700">
            <a:miter lim="400000"/>
          </a:ln>
        </p:spPr>
        <p:txBody>
          <a:bodyPr lIns="50800" tIns="50800" rIns="50800" bIns="50800" anchor="ctr"/>
          <a:lstStyle/>
          <a:p>
            <a:pPr defTabSz="1130300">
              <a:lnSpc>
                <a:spcPct val="100000"/>
              </a:lnSpc>
              <a:defRPr sz="3200">
                <a:solidFill>
                  <a:srgbClr val="FFFFFF"/>
                </a:solidFill>
                <a:latin typeface="Graphik"/>
                <a:ea typeface="Graphik"/>
                <a:cs typeface="Graphik"/>
                <a:sym typeface="Graphik"/>
              </a:defRPr>
            </a:pPr>
          </a:p>
        </p:txBody>
      </p:sp>
      <p:sp>
        <p:nvSpPr>
          <p:cNvPr id="1413" name="Line"/>
          <p:cNvSpPr/>
          <p:nvPr/>
        </p:nvSpPr>
        <p:spPr>
          <a:xfrm flipV="1">
            <a:off x="8259708" y="4023021"/>
            <a:ext cx="4126488" cy="2483190"/>
          </a:xfrm>
          <a:prstGeom prst="line">
            <a:avLst/>
          </a:prstGeom>
          <a:ln w="101600">
            <a:solidFill>
              <a:srgbClr val="000000"/>
            </a:solidFill>
            <a:miter lim="400000"/>
          </a:ln>
        </p:spPr>
        <p:txBody>
          <a:bodyPr lIns="50800" tIns="50800" rIns="50800" bIns="50800" anchor="ctr"/>
          <a:lstStyle/>
          <a:p>
            <a:pPr/>
          </a:p>
        </p:txBody>
      </p:sp>
      <p:sp>
        <p:nvSpPr>
          <p:cNvPr id="1414" name="Line"/>
          <p:cNvSpPr/>
          <p:nvPr/>
        </p:nvSpPr>
        <p:spPr>
          <a:xfrm flipV="1">
            <a:off x="5829113" y="7261219"/>
            <a:ext cx="1693335" cy="1767933"/>
          </a:xfrm>
          <a:prstGeom prst="line">
            <a:avLst/>
          </a:prstGeom>
          <a:ln w="101600">
            <a:solidFill>
              <a:srgbClr val="000000"/>
            </a:solidFill>
            <a:miter lim="400000"/>
          </a:ln>
        </p:spPr>
        <p:txBody>
          <a:bodyPr lIns="50800" tIns="50800" rIns="50800" bIns="50800" anchor="ctr"/>
          <a:lstStyle/>
          <a:p>
            <a:pPr/>
          </a:p>
        </p:txBody>
      </p:sp>
      <p:sp>
        <p:nvSpPr>
          <p:cNvPr id="1415" name="Line"/>
          <p:cNvSpPr/>
          <p:nvPr/>
        </p:nvSpPr>
        <p:spPr>
          <a:xfrm>
            <a:off x="8384307" y="7189398"/>
            <a:ext cx="1657980" cy="1836578"/>
          </a:xfrm>
          <a:prstGeom prst="line">
            <a:avLst/>
          </a:prstGeom>
          <a:ln w="101600">
            <a:solidFill>
              <a:srgbClr val="000000"/>
            </a:solidFill>
            <a:miter lim="400000"/>
          </a:ln>
        </p:spPr>
        <p:txBody>
          <a:bodyPr lIns="50800" tIns="50800" rIns="50800" bIns="50800" anchor="ctr"/>
          <a:lstStyle/>
          <a:p>
            <a:pPr/>
          </a:p>
        </p:txBody>
      </p:sp>
      <p:sp>
        <p:nvSpPr>
          <p:cNvPr id="1416" name="Line"/>
          <p:cNvSpPr/>
          <p:nvPr/>
        </p:nvSpPr>
        <p:spPr>
          <a:xfrm flipH="1" flipV="1">
            <a:off x="13296744" y="4055753"/>
            <a:ext cx="4168231" cy="2497330"/>
          </a:xfrm>
          <a:prstGeom prst="line">
            <a:avLst/>
          </a:prstGeom>
          <a:ln w="101600">
            <a:solidFill>
              <a:srgbClr val="000000"/>
            </a:solidFill>
            <a:miter lim="400000"/>
          </a:ln>
        </p:spPr>
        <p:txBody>
          <a:bodyPr lIns="50800" tIns="50800" rIns="50800" bIns="50800" anchor="ctr"/>
          <a:lstStyle/>
          <a:p>
            <a:pPr/>
          </a:p>
        </p:txBody>
      </p:sp>
      <p:sp>
        <p:nvSpPr>
          <p:cNvPr id="1417" name="Line"/>
          <p:cNvSpPr/>
          <p:nvPr/>
        </p:nvSpPr>
        <p:spPr>
          <a:xfrm>
            <a:off x="18249765" y="7293349"/>
            <a:ext cx="1713931" cy="1770126"/>
          </a:xfrm>
          <a:prstGeom prst="line">
            <a:avLst/>
          </a:prstGeom>
          <a:ln w="101600">
            <a:solidFill>
              <a:srgbClr val="929292"/>
            </a:solidFill>
            <a:miter lim="400000"/>
          </a:ln>
        </p:spPr>
        <p:txBody>
          <a:bodyPr lIns="50800" tIns="50800" rIns="50800" bIns="50800" anchor="ctr"/>
          <a:lstStyle/>
          <a:p>
            <a:pPr/>
          </a:p>
        </p:txBody>
      </p:sp>
      <p:sp>
        <p:nvSpPr>
          <p:cNvPr id="1418" name="Line"/>
          <p:cNvSpPr/>
          <p:nvPr/>
        </p:nvSpPr>
        <p:spPr>
          <a:xfrm flipV="1">
            <a:off x="15910425" y="7261219"/>
            <a:ext cx="1693336" cy="1767933"/>
          </a:xfrm>
          <a:prstGeom prst="line">
            <a:avLst/>
          </a:prstGeom>
          <a:ln w="101600">
            <a:solidFill>
              <a:srgbClr val="000000"/>
            </a:solidFill>
            <a:miter lim="400000"/>
          </a:ln>
        </p:spPr>
        <p:txBody>
          <a:bodyPr lIns="50800" tIns="50800" rIns="50800" bIns="50800" anchor="ctr"/>
          <a:lstStyle/>
          <a:p>
            <a:pPr/>
          </a:p>
        </p:txBody>
      </p:sp>
      <p:sp>
        <p:nvSpPr>
          <p:cNvPr id="1419" name="Line"/>
          <p:cNvSpPr/>
          <p:nvPr/>
        </p:nvSpPr>
        <p:spPr>
          <a:xfrm flipV="1">
            <a:off x="4354120" y="10022024"/>
            <a:ext cx="791275" cy="1780293"/>
          </a:xfrm>
          <a:prstGeom prst="line">
            <a:avLst/>
          </a:prstGeom>
          <a:ln w="101600">
            <a:solidFill>
              <a:srgbClr val="000000"/>
            </a:solidFill>
            <a:miter lim="400000"/>
          </a:ln>
        </p:spPr>
        <p:txBody>
          <a:bodyPr lIns="50800" tIns="50800" rIns="50800" bIns="50800" anchor="ctr"/>
          <a:lstStyle/>
          <a:p>
            <a:pPr/>
          </a:p>
        </p:txBody>
      </p:sp>
      <p:sp>
        <p:nvSpPr>
          <p:cNvPr id="1420" name="Line"/>
          <p:cNvSpPr/>
          <p:nvPr/>
        </p:nvSpPr>
        <p:spPr>
          <a:xfrm>
            <a:off x="5800106" y="9925487"/>
            <a:ext cx="809124" cy="1905847"/>
          </a:xfrm>
          <a:prstGeom prst="line">
            <a:avLst/>
          </a:prstGeom>
          <a:ln w="101600">
            <a:solidFill>
              <a:srgbClr val="000000"/>
            </a:solidFill>
            <a:miter lim="400000"/>
          </a:ln>
        </p:spPr>
        <p:txBody>
          <a:bodyPr lIns="50800" tIns="50800" rIns="50800" bIns="50800" anchor="ctr"/>
          <a:lstStyle/>
          <a:p>
            <a:pPr/>
          </a:p>
        </p:txBody>
      </p:sp>
      <p:sp>
        <p:nvSpPr>
          <p:cNvPr id="1421" name="Line"/>
          <p:cNvSpPr/>
          <p:nvPr/>
        </p:nvSpPr>
        <p:spPr>
          <a:xfrm>
            <a:off x="10743253" y="10003538"/>
            <a:ext cx="718016" cy="1706110"/>
          </a:xfrm>
          <a:prstGeom prst="line">
            <a:avLst/>
          </a:prstGeom>
          <a:ln w="101600">
            <a:solidFill>
              <a:srgbClr val="929292"/>
            </a:solidFill>
            <a:miter lim="400000"/>
          </a:ln>
        </p:spPr>
        <p:txBody>
          <a:bodyPr lIns="50800" tIns="50800" rIns="50800" bIns="50800" anchor="ctr"/>
          <a:lstStyle/>
          <a:p>
            <a:pPr/>
          </a:p>
        </p:txBody>
      </p:sp>
      <p:sp>
        <p:nvSpPr>
          <p:cNvPr id="1422" name="Line"/>
          <p:cNvSpPr/>
          <p:nvPr/>
        </p:nvSpPr>
        <p:spPr>
          <a:xfrm flipV="1">
            <a:off x="9378325" y="10015116"/>
            <a:ext cx="791275" cy="1780292"/>
          </a:xfrm>
          <a:prstGeom prst="line">
            <a:avLst/>
          </a:prstGeom>
          <a:ln w="101600">
            <a:solidFill>
              <a:srgbClr val="000000"/>
            </a:solidFill>
            <a:miter lim="400000"/>
          </a:ln>
        </p:spPr>
        <p:txBody>
          <a:bodyPr lIns="50800" tIns="50800" rIns="50800" bIns="50800" anchor="ctr"/>
          <a:lstStyle/>
          <a:p>
            <a:pPr/>
          </a:p>
        </p:txBody>
      </p:sp>
      <p:sp>
        <p:nvSpPr>
          <p:cNvPr id="1423" name="Line"/>
          <p:cNvSpPr/>
          <p:nvPr/>
        </p:nvSpPr>
        <p:spPr>
          <a:xfrm flipV="1">
            <a:off x="14447698" y="9995986"/>
            <a:ext cx="791275" cy="1780293"/>
          </a:xfrm>
          <a:prstGeom prst="line">
            <a:avLst/>
          </a:prstGeom>
          <a:ln w="101600">
            <a:solidFill>
              <a:srgbClr val="000000"/>
            </a:solidFill>
            <a:miter lim="400000"/>
          </a:ln>
        </p:spPr>
        <p:txBody>
          <a:bodyPr lIns="50800" tIns="50800" rIns="50800" bIns="50800" anchor="ctr"/>
          <a:lstStyle/>
          <a:p>
            <a:pPr/>
          </a:p>
        </p:txBody>
      </p:sp>
      <p:sp>
        <p:nvSpPr>
          <p:cNvPr id="1424" name="Line"/>
          <p:cNvSpPr/>
          <p:nvPr/>
        </p:nvSpPr>
        <p:spPr>
          <a:xfrm flipV="1">
            <a:off x="19478811" y="9919468"/>
            <a:ext cx="791275" cy="1780292"/>
          </a:xfrm>
          <a:prstGeom prst="line">
            <a:avLst/>
          </a:prstGeom>
          <a:ln w="101600">
            <a:solidFill>
              <a:srgbClr val="929292"/>
            </a:solidFill>
            <a:miter lim="400000"/>
          </a:ln>
        </p:spPr>
        <p:txBody>
          <a:bodyPr lIns="50800" tIns="50800" rIns="50800" bIns="50800" anchor="ctr"/>
          <a:lstStyle/>
          <a:p>
            <a:pPr/>
          </a:p>
        </p:txBody>
      </p:sp>
      <p:sp>
        <p:nvSpPr>
          <p:cNvPr id="1425" name="Line"/>
          <p:cNvSpPr/>
          <p:nvPr/>
        </p:nvSpPr>
        <p:spPr>
          <a:xfrm>
            <a:off x="15778906" y="9918579"/>
            <a:ext cx="809124" cy="1905847"/>
          </a:xfrm>
          <a:prstGeom prst="line">
            <a:avLst/>
          </a:prstGeom>
          <a:ln w="101600">
            <a:solidFill>
              <a:srgbClr val="000000"/>
            </a:solidFill>
            <a:miter lim="400000"/>
          </a:ln>
        </p:spPr>
        <p:txBody>
          <a:bodyPr lIns="50800" tIns="50800" rIns="50800" bIns="50800" anchor="ctr"/>
          <a:lstStyle/>
          <a:p>
            <a:pPr/>
          </a:p>
        </p:txBody>
      </p:sp>
      <p:sp>
        <p:nvSpPr>
          <p:cNvPr id="1426" name="Line"/>
          <p:cNvSpPr/>
          <p:nvPr/>
        </p:nvSpPr>
        <p:spPr>
          <a:xfrm>
            <a:off x="20810019" y="9956838"/>
            <a:ext cx="809124" cy="1905848"/>
          </a:xfrm>
          <a:prstGeom prst="line">
            <a:avLst/>
          </a:prstGeom>
          <a:ln w="101600">
            <a:solidFill>
              <a:srgbClr val="929292"/>
            </a:solidFill>
            <a:miter lim="400000"/>
          </a:ln>
        </p:spPr>
        <p:txBody>
          <a:bodyPr lIns="50800" tIns="50800" rIns="50800" bIns="50800" anchor="ctr"/>
          <a:lstStyle/>
          <a:p>
            <a:pPr/>
          </a:p>
        </p:txBody>
      </p:sp>
      <p:sp>
        <p:nvSpPr>
          <p:cNvPr id="1427" name="W"/>
          <p:cNvSpPr txBox="1"/>
          <p:nvPr/>
        </p:nvSpPr>
        <p:spPr>
          <a:xfrm>
            <a:off x="5181249" y="3259593"/>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428" name="Line"/>
          <p:cNvSpPr/>
          <p:nvPr/>
        </p:nvSpPr>
        <p:spPr>
          <a:xfrm>
            <a:off x="5160740" y="4723649"/>
            <a:ext cx="14062520" cy="1"/>
          </a:xfrm>
          <a:prstGeom prst="line">
            <a:avLst/>
          </a:prstGeom>
          <a:ln w="25400">
            <a:solidFill>
              <a:srgbClr val="000000"/>
            </a:solidFill>
            <a:miter lim="400000"/>
          </a:ln>
        </p:spPr>
        <p:txBody>
          <a:bodyPr lIns="50800" tIns="50800" rIns="50800" bIns="50800" anchor="ctr"/>
          <a:lstStyle/>
          <a:p>
            <a:pPr/>
          </a:p>
        </p:txBody>
      </p:sp>
      <p:sp>
        <p:nvSpPr>
          <p:cNvPr id="1429" name="Line"/>
          <p:cNvSpPr/>
          <p:nvPr/>
        </p:nvSpPr>
        <p:spPr>
          <a:xfrm>
            <a:off x="3135857" y="8045310"/>
            <a:ext cx="18364391" cy="1"/>
          </a:xfrm>
          <a:prstGeom prst="line">
            <a:avLst/>
          </a:prstGeom>
          <a:ln w="25400">
            <a:solidFill>
              <a:srgbClr val="000000"/>
            </a:solidFill>
            <a:miter lim="400000"/>
          </a:ln>
        </p:spPr>
        <p:txBody>
          <a:bodyPr lIns="50800" tIns="50800" rIns="50800" bIns="50800" anchor="ctr"/>
          <a:lstStyle/>
          <a:p>
            <a:pPr/>
          </a:p>
        </p:txBody>
      </p:sp>
      <p:sp>
        <p:nvSpPr>
          <p:cNvPr id="1430" name="Line"/>
          <p:cNvSpPr/>
          <p:nvPr/>
        </p:nvSpPr>
        <p:spPr>
          <a:xfrm>
            <a:off x="2071861" y="10840767"/>
            <a:ext cx="21312758" cy="1"/>
          </a:xfrm>
          <a:prstGeom prst="line">
            <a:avLst/>
          </a:prstGeom>
          <a:ln w="25400">
            <a:solidFill>
              <a:srgbClr val="000000"/>
            </a:solidFill>
            <a:miter lim="400000"/>
          </a:ln>
        </p:spPr>
        <p:txBody>
          <a:bodyPr lIns="50800" tIns="50800" rIns="50800" bIns="50800" anchor="ctr"/>
          <a:lstStyle/>
          <a:p>
            <a:pPr/>
          </a:p>
        </p:txBody>
      </p:sp>
      <p:sp>
        <p:nvSpPr>
          <p:cNvPr id="1431" name="B"/>
          <p:cNvSpPr txBox="1"/>
          <p:nvPr/>
        </p:nvSpPr>
        <p:spPr>
          <a:xfrm>
            <a:off x="3189163" y="6327472"/>
            <a:ext cx="698603"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B</a:t>
            </a:r>
          </a:p>
        </p:txBody>
      </p:sp>
      <p:sp>
        <p:nvSpPr>
          <p:cNvPr id="1432" name="W"/>
          <p:cNvSpPr txBox="1"/>
          <p:nvPr/>
        </p:nvSpPr>
        <p:spPr>
          <a:xfrm>
            <a:off x="2025872" y="9240284"/>
            <a:ext cx="1051561" cy="14767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200"/>
            </a:lvl1pPr>
          </a:lstStyle>
          <a:p>
            <a:pPr/>
            <a:r>
              <a:t>W</a:t>
            </a:r>
          </a:p>
        </p:txBody>
      </p:sp>
      <p:sp>
        <p:nvSpPr>
          <p:cNvPr id="1433" name="-1"/>
          <p:cNvSpPr txBox="1"/>
          <p:nvPr/>
        </p:nvSpPr>
        <p:spPr>
          <a:xfrm>
            <a:off x="3876215" y="11629799"/>
            <a:ext cx="510541"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-1</a:t>
            </a:r>
          </a:p>
        </p:txBody>
      </p:sp>
      <p:sp>
        <p:nvSpPr>
          <p:cNvPr id="1434" name="a = 3…"/>
          <p:cNvSpPr txBox="1"/>
          <p:nvPr/>
        </p:nvSpPr>
        <p:spPr>
          <a:xfrm>
            <a:off x="13859860" y="2918180"/>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435" name="a = -inf…"/>
          <p:cNvSpPr txBox="1"/>
          <p:nvPr/>
        </p:nvSpPr>
        <p:spPr>
          <a:xfrm>
            <a:off x="9130181" y="5858140"/>
            <a:ext cx="1501141"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-inf</a:t>
            </a:r>
          </a:p>
          <a:p>
            <a:pPr>
              <a:defRPr sz="3500"/>
            </a:pPr>
            <a:r>
              <a:t>b = 3</a:t>
            </a:r>
          </a:p>
        </p:txBody>
      </p:sp>
      <p:sp>
        <p:nvSpPr>
          <p:cNvPr id="1436" name="a = 3…"/>
          <p:cNvSpPr txBox="1"/>
          <p:nvPr/>
        </p:nvSpPr>
        <p:spPr>
          <a:xfrm>
            <a:off x="3116782" y="8597620"/>
            <a:ext cx="1622045"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437" name="3"/>
          <p:cNvSpPr txBox="1"/>
          <p:nvPr/>
        </p:nvSpPr>
        <p:spPr>
          <a:xfrm>
            <a:off x="6445837" y="11629799"/>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438" name="a = 5…"/>
          <p:cNvSpPr txBox="1"/>
          <p:nvPr/>
        </p:nvSpPr>
        <p:spPr>
          <a:xfrm>
            <a:off x="11350587" y="8401523"/>
            <a:ext cx="1063753" cy="13764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5</a:t>
            </a:r>
          </a:p>
          <a:p>
            <a:pPr>
              <a:defRPr sz="3500"/>
            </a:pPr>
            <a:r>
              <a:t>b = 3</a:t>
            </a:r>
          </a:p>
        </p:txBody>
      </p:sp>
      <p:sp>
        <p:nvSpPr>
          <p:cNvPr id="1439" name="5"/>
          <p:cNvSpPr txBox="1"/>
          <p:nvPr/>
        </p:nvSpPr>
        <p:spPr>
          <a:xfrm>
            <a:off x="9002222" y="11629799"/>
            <a:ext cx="42214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5</a:t>
            </a:r>
          </a:p>
        </p:txBody>
      </p:sp>
      <p:sp>
        <p:nvSpPr>
          <p:cNvPr id="1440" name="3"/>
          <p:cNvSpPr txBox="1"/>
          <p:nvPr/>
        </p:nvSpPr>
        <p:spPr>
          <a:xfrm>
            <a:off x="5202406" y="8780913"/>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441" name="3"/>
          <p:cNvSpPr txBox="1"/>
          <p:nvPr/>
        </p:nvSpPr>
        <p:spPr>
          <a:xfrm>
            <a:off x="7727527" y="6219443"/>
            <a:ext cx="421540"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
        <p:nvSpPr>
          <p:cNvPr id="1442" name="a = 3…"/>
          <p:cNvSpPr txBox="1"/>
          <p:nvPr/>
        </p:nvSpPr>
        <p:spPr>
          <a:xfrm>
            <a:off x="19043608" y="5852858"/>
            <a:ext cx="1226440"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-4</a:t>
            </a:r>
          </a:p>
        </p:txBody>
      </p:sp>
      <p:sp>
        <p:nvSpPr>
          <p:cNvPr id="1443" name="a = 3…"/>
          <p:cNvSpPr txBox="1"/>
          <p:nvPr/>
        </p:nvSpPr>
        <p:spPr>
          <a:xfrm>
            <a:off x="16389073" y="8675246"/>
            <a:ext cx="1622045" cy="13764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a = 3</a:t>
            </a:r>
          </a:p>
          <a:p>
            <a:pPr>
              <a:defRPr sz="3500"/>
            </a:pPr>
            <a:r>
              <a:t>b = +inf</a:t>
            </a:r>
          </a:p>
        </p:txBody>
      </p:sp>
      <p:sp>
        <p:nvSpPr>
          <p:cNvPr id="1444" name="-6"/>
          <p:cNvSpPr txBox="1"/>
          <p:nvPr/>
        </p:nvSpPr>
        <p:spPr>
          <a:xfrm>
            <a:off x="13820018" y="11715763"/>
            <a:ext cx="670866"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-6</a:t>
            </a:r>
          </a:p>
        </p:txBody>
      </p:sp>
      <p:sp>
        <p:nvSpPr>
          <p:cNvPr id="1445" name="-4"/>
          <p:cNvSpPr txBox="1"/>
          <p:nvPr/>
        </p:nvSpPr>
        <p:spPr>
          <a:xfrm>
            <a:off x="16389074" y="11629799"/>
            <a:ext cx="644653"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1446" name="-4"/>
          <p:cNvSpPr txBox="1"/>
          <p:nvPr/>
        </p:nvSpPr>
        <p:spPr>
          <a:xfrm>
            <a:off x="15229594" y="8858539"/>
            <a:ext cx="644653"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-4</a:t>
            </a:r>
          </a:p>
        </p:txBody>
      </p:sp>
      <p:sp>
        <p:nvSpPr>
          <p:cNvPr id="1447" name="3"/>
          <p:cNvSpPr txBox="1"/>
          <p:nvPr/>
        </p:nvSpPr>
        <p:spPr>
          <a:xfrm>
            <a:off x="12535992" y="3152272"/>
            <a:ext cx="421539" cy="10099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3</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1" name="function minimax(position, depth, alpha, beta, maximizingPlayer)…"/>
          <p:cNvSpPr txBox="1"/>
          <p:nvPr/>
        </p:nvSpPr>
        <p:spPr>
          <a:xfrm>
            <a:off x="4512047" y="3018748"/>
            <a:ext cx="15359907" cy="10464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lnSpc>
                <a:spcPct val="100000"/>
              </a:lnSpc>
              <a:defRPr sz="3000">
                <a:latin typeface="Courier New"/>
                <a:ea typeface="Courier New"/>
                <a:cs typeface="Courier New"/>
                <a:sym typeface="Courier New"/>
              </a:defRPr>
            </a:pPr>
            <a:r>
              <a:t>function </a:t>
            </a:r>
            <a:r>
              <a:rPr>
                <a:solidFill>
                  <a:srgbClr val="021994"/>
                </a:solidFill>
              </a:rPr>
              <a:t>minimax</a:t>
            </a:r>
            <a:r>
              <a:t>(position, depth, alpha, beta, maximizingPlayer)</a:t>
            </a:r>
          </a:p>
          <a:p>
            <a:pPr algn="l" defTabSz="457200">
              <a:lnSpc>
                <a:spcPct val="100000"/>
              </a:lnSpc>
              <a:defRPr sz="3000">
                <a:latin typeface="Courier New"/>
                <a:ea typeface="Courier New"/>
                <a:cs typeface="Courier New"/>
                <a:sym typeface="Courier New"/>
              </a:defRPr>
            </a:pPr>
            <a:r>
              <a:t>	</a:t>
            </a:r>
            <a:r>
              <a:rPr b="1"/>
              <a:t>if</a:t>
            </a:r>
            <a:r>
              <a:t> depth == </a:t>
            </a:r>
            <a:r>
              <a:rPr>
                <a:solidFill>
                  <a:srgbClr val="BF8F00"/>
                </a:solidFill>
              </a:rPr>
              <a:t>0</a:t>
            </a:r>
            <a:r>
              <a:t> </a:t>
            </a:r>
            <a:r>
              <a:rPr b="1"/>
              <a:t>or</a:t>
            </a:r>
            <a:r>
              <a:t> game over </a:t>
            </a:r>
            <a:r>
              <a:rPr b="1"/>
              <a:t>in</a:t>
            </a:r>
            <a:r>
              <a:t> position</a:t>
            </a:r>
          </a:p>
          <a:p>
            <a:pPr algn="l" defTabSz="457200">
              <a:lnSpc>
                <a:spcPct val="100000"/>
              </a:lnSpc>
              <a:defRPr sz="3000">
                <a:latin typeface="Courier New"/>
                <a:ea typeface="Courier New"/>
                <a:cs typeface="Courier New"/>
                <a:sym typeface="Courier New"/>
              </a:defRPr>
            </a:pPr>
            <a:r>
              <a:t>		</a:t>
            </a:r>
            <a:r>
              <a:rPr b="1"/>
              <a:t>return</a:t>
            </a:r>
            <a:r>
              <a:t> static evaluation of position</a:t>
            </a:r>
          </a:p>
          <a:p>
            <a:pPr algn="l" defTabSz="457200">
              <a:lnSpc>
                <a:spcPct val="100000"/>
              </a:lnSpc>
              <a:defRPr sz="3000">
                <a:latin typeface="Courier New"/>
                <a:ea typeface="Courier New"/>
                <a:cs typeface="Courier New"/>
                <a:sym typeface="Courier New"/>
              </a:defRPr>
            </a:pPr>
            <a:r>
              <a:t> </a:t>
            </a:r>
          </a:p>
          <a:p>
            <a:pPr algn="l" defTabSz="457200">
              <a:lnSpc>
                <a:spcPct val="100000"/>
              </a:lnSpc>
              <a:defRPr sz="3000">
                <a:latin typeface="Courier New"/>
                <a:ea typeface="Courier New"/>
                <a:cs typeface="Courier New"/>
                <a:sym typeface="Courier New"/>
              </a:defRPr>
            </a:pPr>
            <a:r>
              <a:t>	</a:t>
            </a:r>
            <a:r>
              <a:rPr b="1"/>
              <a:t>if</a:t>
            </a:r>
            <a:r>
              <a:t> maximizingPlayer</a:t>
            </a:r>
          </a:p>
          <a:p>
            <a:pPr algn="l" defTabSz="457200">
              <a:lnSpc>
                <a:spcPct val="100000"/>
              </a:lnSpc>
              <a:defRPr sz="3000">
                <a:latin typeface="Courier New"/>
                <a:ea typeface="Courier New"/>
                <a:cs typeface="Courier New"/>
                <a:sym typeface="Courier New"/>
              </a:defRPr>
            </a:pPr>
            <a:r>
              <a:t>		maxEval = -infinity</a:t>
            </a:r>
          </a:p>
          <a:p>
            <a:pPr algn="l" defTabSz="457200">
              <a:lnSpc>
                <a:spcPct val="100000"/>
              </a:lnSpc>
              <a:defRPr sz="3000">
                <a:latin typeface="Courier New"/>
                <a:ea typeface="Courier New"/>
                <a:cs typeface="Courier New"/>
                <a:sym typeface="Courier New"/>
              </a:defRPr>
            </a:pPr>
            <a:r>
              <a:t>		</a:t>
            </a:r>
            <a:r>
              <a:rPr b="1"/>
              <a:t>for</a:t>
            </a:r>
            <a:r>
              <a:t> each child of position</a:t>
            </a:r>
          </a:p>
          <a:p>
            <a:pPr algn="l" defTabSz="457200">
              <a:lnSpc>
                <a:spcPct val="100000"/>
              </a:lnSpc>
              <a:defRPr sz="3000">
                <a:latin typeface="Courier New"/>
                <a:ea typeface="Courier New"/>
                <a:cs typeface="Courier New"/>
                <a:sym typeface="Courier New"/>
              </a:defRPr>
            </a:pPr>
            <a:r>
              <a:t>			</a:t>
            </a:r>
            <a:r>
              <a:rPr>
                <a:solidFill>
                  <a:srgbClr val="006DBC"/>
                </a:solidFill>
              </a:rPr>
              <a:t>eval</a:t>
            </a:r>
            <a:r>
              <a:t> = </a:t>
            </a:r>
            <a:r>
              <a:rPr>
                <a:solidFill>
                  <a:srgbClr val="021994"/>
                </a:solidFill>
              </a:rPr>
              <a:t>minimax</a:t>
            </a:r>
            <a:r>
              <a:t>(child, depth - </a:t>
            </a:r>
            <a:r>
              <a:rPr>
                <a:solidFill>
                  <a:srgbClr val="BF8F00"/>
                </a:solidFill>
              </a:rPr>
              <a:t>1</a:t>
            </a:r>
            <a:r>
              <a:t>, alpha, beta false)</a:t>
            </a:r>
          </a:p>
          <a:p>
            <a:pPr algn="l" defTabSz="457200">
              <a:lnSpc>
                <a:spcPct val="100000"/>
              </a:lnSpc>
              <a:defRPr sz="3000">
                <a:latin typeface="Courier New"/>
                <a:ea typeface="Courier New"/>
                <a:cs typeface="Courier New"/>
                <a:sym typeface="Courier New"/>
              </a:defRPr>
            </a:pPr>
            <a:r>
              <a:t>			maxEval = </a:t>
            </a:r>
            <a:r>
              <a:rPr>
                <a:solidFill>
                  <a:srgbClr val="006DBC"/>
                </a:solidFill>
              </a:rPr>
              <a:t>max</a:t>
            </a:r>
            <a:r>
              <a:t>(maxEval, </a:t>
            </a:r>
            <a:r>
              <a:rPr>
                <a:solidFill>
                  <a:srgbClr val="006DBC"/>
                </a:solidFill>
              </a:rPr>
              <a:t>eval</a:t>
            </a:r>
            <a:r>
              <a:t>)</a:t>
            </a:r>
          </a:p>
          <a:p>
            <a:pPr algn="l" defTabSz="457200">
              <a:lnSpc>
                <a:spcPct val="100000"/>
              </a:lnSpc>
              <a:defRPr sz="3000">
                <a:latin typeface="Courier New"/>
                <a:ea typeface="Courier New"/>
                <a:cs typeface="Courier New"/>
                <a:sym typeface="Courier New"/>
              </a:defRPr>
            </a:pPr>
            <a:r>
              <a:t>			alpha = </a:t>
            </a:r>
            <a:r>
              <a:rPr>
                <a:solidFill>
                  <a:srgbClr val="006DBC"/>
                </a:solidFill>
              </a:rPr>
              <a:t>max</a:t>
            </a:r>
            <a:r>
              <a:t>(alpha, </a:t>
            </a:r>
            <a:r>
              <a:rPr>
                <a:solidFill>
                  <a:srgbClr val="006DBC"/>
                </a:solidFill>
              </a:rPr>
              <a:t>eval</a:t>
            </a:r>
            <a:r>
              <a:t>)</a:t>
            </a:r>
          </a:p>
          <a:p>
            <a:pPr algn="l" defTabSz="457200">
              <a:lnSpc>
                <a:spcPct val="100000"/>
              </a:lnSpc>
              <a:defRPr sz="3000">
                <a:latin typeface="Courier New"/>
                <a:ea typeface="Courier New"/>
                <a:cs typeface="Courier New"/>
                <a:sym typeface="Courier New"/>
              </a:defRPr>
            </a:pPr>
            <a:r>
              <a:t>			</a:t>
            </a:r>
            <a:r>
              <a:rPr b="1"/>
              <a:t>if</a:t>
            </a:r>
            <a:r>
              <a:t> beta &lt;= alpha</a:t>
            </a:r>
          </a:p>
          <a:p>
            <a:pPr algn="l" defTabSz="457200">
              <a:lnSpc>
                <a:spcPct val="100000"/>
              </a:lnSpc>
              <a:defRPr b="1" sz="3000">
                <a:latin typeface="Courier New"/>
                <a:ea typeface="Courier New"/>
                <a:cs typeface="Courier New"/>
                <a:sym typeface="Courier New"/>
              </a:defRPr>
            </a:pPr>
            <a:r>
              <a:rPr b="0"/>
              <a:t>				</a:t>
            </a:r>
            <a:r>
              <a:t>break</a:t>
            </a:r>
            <a:endParaRPr b="0"/>
          </a:p>
          <a:p>
            <a:pPr algn="l" defTabSz="457200">
              <a:lnSpc>
                <a:spcPct val="100000"/>
              </a:lnSpc>
              <a:defRPr sz="3000">
                <a:latin typeface="Courier New"/>
                <a:ea typeface="Courier New"/>
                <a:cs typeface="Courier New"/>
                <a:sym typeface="Courier New"/>
              </a:defRPr>
            </a:pPr>
            <a:r>
              <a:t>		</a:t>
            </a:r>
            <a:r>
              <a:rPr b="1"/>
              <a:t>return</a:t>
            </a:r>
            <a:r>
              <a:t> maxEval</a:t>
            </a:r>
          </a:p>
          <a:p>
            <a:pPr algn="l" defTabSz="457200">
              <a:lnSpc>
                <a:spcPct val="100000"/>
              </a:lnSpc>
              <a:defRPr sz="3000">
                <a:latin typeface="Courier New"/>
                <a:ea typeface="Courier New"/>
                <a:cs typeface="Courier New"/>
                <a:sym typeface="Courier New"/>
              </a:defRPr>
            </a:pPr>
            <a:r>
              <a:t> </a:t>
            </a:r>
          </a:p>
          <a:p>
            <a:pPr algn="l" defTabSz="457200">
              <a:lnSpc>
                <a:spcPct val="100000"/>
              </a:lnSpc>
              <a:defRPr b="1" sz="3000">
                <a:latin typeface="Courier New"/>
                <a:ea typeface="Courier New"/>
                <a:cs typeface="Courier New"/>
                <a:sym typeface="Courier New"/>
              </a:defRPr>
            </a:pPr>
            <a:r>
              <a:rPr b="0"/>
              <a:t>	</a:t>
            </a:r>
            <a:r>
              <a:t>else</a:t>
            </a:r>
            <a:endParaRPr b="0"/>
          </a:p>
          <a:p>
            <a:pPr algn="l" defTabSz="457200">
              <a:lnSpc>
                <a:spcPct val="100000"/>
              </a:lnSpc>
              <a:defRPr sz="3000">
                <a:latin typeface="Courier New"/>
                <a:ea typeface="Courier New"/>
                <a:cs typeface="Courier New"/>
                <a:sym typeface="Courier New"/>
              </a:defRPr>
            </a:pPr>
            <a:r>
              <a:t>		minEval = +infinity</a:t>
            </a:r>
          </a:p>
          <a:p>
            <a:pPr algn="l" defTabSz="457200">
              <a:lnSpc>
                <a:spcPct val="100000"/>
              </a:lnSpc>
              <a:defRPr sz="3000">
                <a:latin typeface="Courier New"/>
                <a:ea typeface="Courier New"/>
                <a:cs typeface="Courier New"/>
                <a:sym typeface="Courier New"/>
              </a:defRPr>
            </a:pPr>
            <a:r>
              <a:t>		</a:t>
            </a:r>
            <a:r>
              <a:rPr b="1"/>
              <a:t>for</a:t>
            </a:r>
            <a:r>
              <a:t> each child of position</a:t>
            </a:r>
          </a:p>
          <a:p>
            <a:pPr algn="l" defTabSz="457200">
              <a:lnSpc>
                <a:spcPct val="100000"/>
              </a:lnSpc>
              <a:defRPr sz="3000">
                <a:latin typeface="Courier New"/>
                <a:ea typeface="Courier New"/>
                <a:cs typeface="Courier New"/>
                <a:sym typeface="Courier New"/>
              </a:defRPr>
            </a:pPr>
            <a:r>
              <a:t>			</a:t>
            </a:r>
            <a:r>
              <a:rPr>
                <a:solidFill>
                  <a:srgbClr val="006DBC"/>
                </a:solidFill>
              </a:rPr>
              <a:t>eval</a:t>
            </a:r>
            <a:r>
              <a:t> = </a:t>
            </a:r>
            <a:r>
              <a:rPr>
                <a:solidFill>
                  <a:srgbClr val="021994"/>
                </a:solidFill>
              </a:rPr>
              <a:t>minimax</a:t>
            </a:r>
            <a:r>
              <a:t>(child, depth - </a:t>
            </a:r>
            <a:r>
              <a:rPr>
                <a:solidFill>
                  <a:srgbClr val="BF8F00"/>
                </a:solidFill>
              </a:rPr>
              <a:t>1</a:t>
            </a:r>
            <a:r>
              <a:t>, alpha, beta true)</a:t>
            </a:r>
          </a:p>
          <a:p>
            <a:pPr algn="l" defTabSz="457200">
              <a:lnSpc>
                <a:spcPct val="100000"/>
              </a:lnSpc>
              <a:defRPr sz="3000">
                <a:latin typeface="Courier New"/>
                <a:ea typeface="Courier New"/>
                <a:cs typeface="Courier New"/>
                <a:sym typeface="Courier New"/>
              </a:defRPr>
            </a:pPr>
            <a:r>
              <a:t>			minEval = </a:t>
            </a:r>
            <a:r>
              <a:rPr>
                <a:solidFill>
                  <a:srgbClr val="006DBC"/>
                </a:solidFill>
              </a:rPr>
              <a:t>min</a:t>
            </a:r>
            <a:r>
              <a:t>(minEval, </a:t>
            </a:r>
            <a:r>
              <a:rPr>
                <a:solidFill>
                  <a:srgbClr val="006DBC"/>
                </a:solidFill>
              </a:rPr>
              <a:t>eval</a:t>
            </a:r>
            <a:r>
              <a:t>)</a:t>
            </a:r>
          </a:p>
          <a:p>
            <a:pPr algn="l" defTabSz="457200">
              <a:lnSpc>
                <a:spcPct val="100000"/>
              </a:lnSpc>
              <a:defRPr sz="3000">
                <a:latin typeface="Courier New"/>
                <a:ea typeface="Courier New"/>
                <a:cs typeface="Courier New"/>
                <a:sym typeface="Courier New"/>
              </a:defRPr>
            </a:pPr>
            <a:r>
              <a:t>			beta = </a:t>
            </a:r>
            <a:r>
              <a:rPr>
                <a:solidFill>
                  <a:srgbClr val="006DBC"/>
                </a:solidFill>
              </a:rPr>
              <a:t>min</a:t>
            </a:r>
            <a:r>
              <a:t>(beta, </a:t>
            </a:r>
            <a:r>
              <a:rPr>
                <a:solidFill>
                  <a:srgbClr val="006DBC"/>
                </a:solidFill>
              </a:rPr>
              <a:t>eval</a:t>
            </a:r>
            <a:r>
              <a:t>)</a:t>
            </a:r>
          </a:p>
          <a:p>
            <a:pPr algn="l" defTabSz="457200">
              <a:lnSpc>
                <a:spcPct val="100000"/>
              </a:lnSpc>
              <a:defRPr sz="3000">
                <a:latin typeface="Courier New"/>
                <a:ea typeface="Courier New"/>
                <a:cs typeface="Courier New"/>
                <a:sym typeface="Courier New"/>
              </a:defRPr>
            </a:pPr>
            <a:r>
              <a:t>			</a:t>
            </a:r>
            <a:r>
              <a:rPr b="1"/>
              <a:t>if</a:t>
            </a:r>
            <a:r>
              <a:t> beta &lt;= alpha</a:t>
            </a:r>
          </a:p>
          <a:p>
            <a:pPr algn="l" defTabSz="457200">
              <a:lnSpc>
                <a:spcPct val="100000"/>
              </a:lnSpc>
              <a:defRPr b="1" sz="3000">
                <a:latin typeface="Courier New"/>
                <a:ea typeface="Courier New"/>
                <a:cs typeface="Courier New"/>
                <a:sym typeface="Courier New"/>
              </a:defRPr>
            </a:pPr>
            <a:r>
              <a:rPr b="0"/>
              <a:t>				</a:t>
            </a:r>
            <a:r>
              <a:t>break</a:t>
            </a:r>
            <a:endParaRPr b="0"/>
          </a:p>
          <a:p>
            <a:pPr algn="l" defTabSz="457200">
              <a:lnSpc>
                <a:spcPct val="100000"/>
              </a:lnSpc>
              <a:defRPr sz="3000">
                <a:latin typeface="Courier New"/>
                <a:ea typeface="Courier New"/>
                <a:cs typeface="Courier New"/>
                <a:sym typeface="Courier New"/>
              </a:defRPr>
            </a:pPr>
            <a:r>
              <a:t>		</a:t>
            </a:r>
            <a:r>
              <a:rPr b="1"/>
              <a:t>return</a:t>
            </a:r>
            <a:r>
              <a:t> minEval</a:t>
            </a:r>
          </a:p>
        </p:txBody>
      </p:sp>
      <p:sp>
        <p:nvSpPr>
          <p:cNvPr id="1452" name="The basics of search: alpha-beta pruning"/>
          <p:cNvSpPr txBox="1"/>
          <p:nvPr>
            <p:ph type="title"/>
          </p:nvPr>
        </p:nvSpPr>
        <p:spPr>
          <a:prstGeom prst="rect">
            <a:avLst/>
          </a:prstGeom>
        </p:spPr>
        <p:txBody>
          <a:bodyPr/>
          <a:lstStyle/>
          <a:p>
            <a:pPr/>
            <a:r>
              <a:t>The basics of search: alpha-beta pruning</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4" name="The basics of search: Quiescence"/>
          <p:cNvSpPr txBox="1"/>
          <p:nvPr>
            <p:ph type="title"/>
          </p:nvPr>
        </p:nvSpPr>
        <p:spPr>
          <a:prstGeom prst="rect">
            <a:avLst/>
          </a:prstGeom>
        </p:spPr>
        <p:txBody>
          <a:bodyPr/>
          <a:lstStyle/>
          <a:p>
            <a:pPr/>
            <a:r>
              <a:t>The basics of search: Quiescence </a:t>
            </a:r>
          </a:p>
        </p:txBody>
      </p:sp>
      <p:sp>
        <p:nvSpPr>
          <p:cNvPr id="1455" name="Quiescent means “dormant” or “resting”.…"/>
          <p:cNvSpPr txBox="1"/>
          <p:nvPr>
            <p:ph type="body" idx="1"/>
          </p:nvPr>
        </p:nvSpPr>
        <p:spPr>
          <a:prstGeom prst="rect">
            <a:avLst/>
          </a:prstGeom>
        </p:spPr>
        <p:txBody>
          <a:bodyPr/>
          <a:lstStyle/>
          <a:p>
            <a:pPr marL="496951" indent="-496951" defTabSz="2218888">
              <a:spcBef>
                <a:spcPts val="2100"/>
              </a:spcBef>
              <a:defRPr sz="4004"/>
            </a:pPr>
            <a:r>
              <a:t>Quiescent means “dormant” or “resting”. </a:t>
            </a:r>
          </a:p>
          <a:p>
            <a:pPr marL="496951" indent="-496951" defTabSz="2218888">
              <a:spcBef>
                <a:spcPts val="2100"/>
              </a:spcBef>
              <a:defRPr sz="4004"/>
            </a:pPr>
            <a:r>
              <a:t>The idea is to extend searches until the position is quiescent, or quiet. </a:t>
            </a:r>
          </a:p>
          <a:p>
            <a:pPr marL="496951" indent="-496951" defTabSz="2218888">
              <a:spcBef>
                <a:spcPts val="2100"/>
              </a:spcBef>
              <a:defRPr sz="4004"/>
            </a:pPr>
            <a:r>
              <a:t>Why is this important?</a:t>
            </a:r>
          </a:p>
          <a:p>
            <a:pPr lvl="1" marL="993902" indent="-496951" defTabSz="2218888">
              <a:spcBef>
                <a:spcPts val="2100"/>
              </a:spcBef>
              <a:defRPr sz="4004"/>
            </a:pPr>
            <a:r>
              <a:t>Imagine you calculate a sequence 5 turns deep, which ends with you capturing a pawn with your Queen. If you stop the evaluation there, you might use a heuristic to assign +1 to your position and deem that a favorable variation.</a:t>
            </a:r>
          </a:p>
          <a:p>
            <a:pPr lvl="1" marL="993902" indent="-496951" defTabSz="2218888">
              <a:spcBef>
                <a:spcPts val="2100"/>
              </a:spcBef>
              <a:defRPr sz="4004"/>
            </a:pPr>
            <a:r>
              <a:t>But what if, on the next move (which you didn’t calculate), the opponent has a knight move that captures your queen? Then in fact, this position is likely completely losing for you. </a:t>
            </a:r>
          </a:p>
          <a:p>
            <a:pPr marL="496951" indent="-496951" defTabSz="2218888">
              <a:spcBef>
                <a:spcPts val="2100"/>
              </a:spcBef>
              <a:defRPr sz="4004"/>
            </a:pPr>
            <a:r>
              <a:t>Example: Vienna game, copycat variation.</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7" name="The basics of evaluation"/>
          <p:cNvSpPr txBox="1"/>
          <p:nvPr>
            <p:ph type="title"/>
          </p:nvPr>
        </p:nvSpPr>
        <p:spPr>
          <a:prstGeom prst="rect">
            <a:avLst/>
          </a:prstGeom>
        </p:spPr>
        <p:txBody>
          <a:bodyPr/>
          <a:lstStyle/>
          <a:p>
            <a:pPr/>
            <a:r>
              <a:t>The basics of evaluation</a:t>
            </a:r>
          </a:p>
        </p:txBody>
      </p:sp>
      <p:sp>
        <p:nvSpPr>
          <p:cNvPr id="1458" name="In order to guide these search algorithms, some property of the tree’s nodes must be known.…"/>
          <p:cNvSpPr txBox="1"/>
          <p:nvPr>
            <p:ph type="body" idx="1"/>
          </p:nvPr>
        </p:nvSpPr>
        <p:spPr>
          <a:prstGeom prst="rect">
            <a:avLst/>
          </a:prstGeom>
        </p:spPr>
        <p:txBody>
          <a:bodyPr/>
          <a:lstStyle/>
          <a:p>
            <a:pPr/>
            <a:r>
              <a:t>In order to guide these search algorithms, some property of the tree’s nodes must be known. </a:t>
            </a:r>
          </a:p>
          <a:p>
            <a:pPr/>
            <a:r>
              <a:t>In chess, that property is the “value” of the position represented by that node. </a:t>
            </a:r>
          </a:p>
          <a:p>
            <a:pPr/>
            <a:r>
              <a:t>How can we measure this value? </a:t>
            </a:r>
          </a:p>
          <a:p>
            <a:pPr/>
            <a:r>
              <a:t>There are 2 fundamental ways to approach position evaluation. </a:t>
            </a:r>
          </a:p>
          <a:p>
            <a:pPr lvl="1"/>
            <a:r>
              <a:t>Model-free: Considering explicit features in a chess position; hand-crafted.</a:t>
            </a:r>
          </a:p>
          <a:p>
            <a:pPr lvl="1"/>
            <a:r>
              <a:t>Model-based: Training a model to learn to do so.</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0" name="Deep Blue II overview / fun facts"/>
          <p:cNvSpPr txBox="1"/>
          <p:nvPr>
            <p:ph type="title"/>
          </p:nvPr>
        </p:nvSpPr>
        <p:spPr>
          <a:prstGeom prst="rect">
            <a:avLst/>
          </a:prstGeom>
        </p:spPr>
        <p:txBody>
          <a:bodyPr/>
          <a:lstStyle/>
          <a:p>
            <a:pPr/>
            <a:r>
              <a:t>Deep Blue II overview / fun facts</a:t>
            </a:r>
          </a:p>
        </p:txBody>
      </p:sp>
      <p:sp>
        <p:nvSpPr>
          <p:cNvPr id="1461" name="“Deep Blue is a massively parallel system designed for carrying out chess game tree searches.”…"/>
          <p:cNvSpPr txBox="1"/>
          <p:nvPr>
            <p:ph type="body" idx="1"/>
          </p:nvPr>
        </p:nvSpPr>
        <p:spPr>
          <a:xfrm>
            <a:off x="1219200" y="2459130"/>
            <a:ext cx="21948577" cy="10770300"/>
          </a:xfrm>
          <a:prstGeom prst="rect">
            <a:avLst/>
          </a:prstGeom>
        </p:spPr>
        <p:txBody>
          <a:bodyPr/>
          <a:lstStyle/>
          <a:p>
            <a:pPr marL="513333" indent="-513333" defTabSz="2292038">
              <a:spcBef>
                <a:spcPts val="2200"/>
              </a:spcBef>
              <a:defRPr sz="4136"/>
            </a:pPr>
            <a:r>
              <a:t>“Deep Blue is a massively parallel system designed for carrying out chess game tree searches.”</a:t>
            </a:r>
          </a:p>
          <a:p>
            <a:pPr lvl="1" marL="1026667" indent="-513333" defTabSz="2292038">
              <a:spcBef>
                <a:spcPts val="2200"/>
              </a:spcBef>
              <a:defRPr sz="4136"/>
            </a:pPr>
            <a:r>
              <a:t>More specifically, to carry out the alpha-beta search algorithm in parallel.</a:t>
            </a:r>
          </a:p>
          <a:p>
            <a:pPr marL="513333" indent="-513333" defTabSz="2292038">
              <a:spcBef>
                <a:spcPts val="2200"/>
              </a:spcBef>
              <a:defRPr sz="4136"/>
            </a:pPr>
            <a:r>
              <a:t>30-processor IBM RS/6000 SP computer, 480 single-chip chess search engines, 16 chess chips per processor. </a:t>
            </a:r>
          </a:p>
          <a:p>
            <a:pPr lvl="1" marL="1026667" indent="-513333" defTabSz="2292038">
              <a:spcBef>
                <a:spcPts val="2200"/>
              </a:spcBef>
              <a:defRPr sz="4136"/>
            </a:pPr>
            <a:r>
              <a:t>Each processor has 1 Gb RAM, 4 Gb disk space.</a:t>
            </a:r>
          </a:p>
          <a:p>
            <a:pPr lvl="1" marL="1026667" indent="-513333" defTabSz="2292038">
              <a:spcBef>
                <a:spcPts val="2200"/>
              </a:spcBef>
              <a:defRPr sz="4136"/>
            </a:pPr>
            <a:r>
              <a:t>Chess playing program was written in C</a:t>
            </a:r>
          </a:p>
          <a:p>
            <a:pPr lvl="1" marL="1026667" indent="-513333" defTabSz="2292038">
              <a:spcBef>
                <a:spcPts val="2200"/>
              </a:spcBef>
              <a:defRPr sz="4136"/>
            </a:pPr>
            <a:r>
              <a:t>In 97, Deep Blue was the 259th most powerful supercomputer (11.38 GFLOPS on LINPACK benchmark)</a:t>
            </a:r>
          </a:p>
          <a:p>
            <a:pPr lvl="1" marL="1026667" indent="-513333" defTabSz="2292038">
              <a:spcBef>
                <a:spcPts val="2200"/>
              </a:spcBef>
              <a:defRPr sz="4136"/>
            </a:pPr>
            <a:r>
              <a:t>Each chess chip can search 2-2.5M positions/s. They each communicate with their host processor. Together, they can search 100-200 million positions/s.</a:t>
            </a:r>
          </a:p>
          <a:p>
            <a:pPr lvl="1" marL="1026667" indent="-513333" defTabSz="2292038">
              <a:spcBef>
                <a:spcPts val="2200"/>
              </a:spcBef>
              <a:defRPr sz="4136"/>
            </a:pPr>
            <a:r>
              <a:t>Challenge: integrating all parallel search processes. </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3" name="“It was clear at the time that the search should be highly non-uniform. A strong human player can search much deeper than any uniform searcher with reasonable time constraints.”…"/>
          <p:cNvSpPr txBox="1"/>
          <p:nvPr>
            <p:ph type="body" idx="1"/>
          </p:nvPr>
        </p:nvSpPr>
        <p:spPr>
          <a:xfrm>
            <a:off x="1219200" y="3764926"/>
            <a:ext cx="21948577" cy="9464504"/>
          </a:xfrm>
          <a:prstGeom prst="rect">
            <a:avLst/>
          </a:prstGeom>
        </p:spPr>
        <p:txBody>
          <a:bodyPr/>
          <a:lstStyle/>
          <a:p>
            <a:pPr/>
            <a:r>
              <a:t>“It was clear at the time that the search should be highly non-uniform. A strong human player can search much deeper than any uniform searcher with reasonable time constraints.”</a:t>
            </a:r>
          </a:p>
          <a:p>
            <a:pPr lvl="1"/>
            <a:r>
              <a:t>3 minute search would reach a full-width depth of 12.2 on average.</a:t>
            </a:r>
          </a:p>
          <a:p>
            <a:pPr lvl="1"/>
            <a:r>
              <a:t>They wanted a minimum depth (ex. 3 turns) on all possible moves, but otherwise only wanted depth on critical or otherwise principal variations: majoritively forcing moves.</a:t>
            </a:r>
          </a:p>
        </p:txBody>
      </p:sp>
      <p:sp>
        <p:nvSpPr>
          <p:cNvPr id="1464" name="Deep Blue II overview / fun facts"/>
          <p:cNvSpPr txBox="1"/>
          <p:nvPr>
            <p:ph type="title"/>
          </p:nvPr>
        </p:nvSpPr>
        <p:spPr>
          <a:prstGeom prst="rect">
            <a:avLst/>
          </a:prstGeom>
        </p:spPr>
        <p:txBody>
          <a:bodyPr/>
          <a:lstStyle/>
          <a:p>
            <a:pPr/>
            <a:r>
              <a:t>Deep Blue II overview / fun facts</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6" name="Hardware search; conducted on chess chips…"/>
          <p:cNvSpPr txBox="1"/>
          <p:nvPr>
            <p:ph type="body" idx="1"/>
          </p:nvPr>
        </p:nvSpPr>
        <p:spPr>
          <a:xfrm>
            <a:off x="1219200" y="3764926"/>
            <a:ext cx="21948577" cy="9464504"/>
          </a:xfrm>
          <a:prstGeom prst="rect">
            <a:avLst/>
          </a:prstGeom>
        </p:spPr>
        <p:txBody>
          <a:bodyPr/>
          <a:lstStyle/>
          <a:p>
            <a:pPr/>
            <a:r>
              <a:t>Hardware search; conducted on chess chips </a:t>
            </a:r>
          </a:p>
          <a:p>
            <a:pPr/>
            <a:r>
              <a:t>Software search</a:t>
            </a:r>
          </a:p>
          <a:p>
            <a:pPr/>
            <a:r>
              <a:t>The evaluation function; conducted on the chess chips</a:t>
            </a:r>
          </a:p>
          <a:p>
            <a:pPr/>
            <a:r>
              <a:t>Integrating parallel searches; won’t touch on this here</a:t>
            </a:r>
          </a:p>
          <a:p>
            <a:pPr/>
            <a:r>
              <a:t>Miscellaneous</a:t>
            </a:r>
          </a:p>
        </p:txBody>
      </p:sp>
      <p:sp>
        <p:nvSpPr>
          <p:cNvPr id="1467" name="Deep Blue II overview / fun facts"/>
          <p:cNvSpPr txBox="1"/>
          <p:nvPr>
            <p:ph type="title"/>
          </p:nvPr>
        </p:nvSpPr>
        <p:spPr>
          <a:prstGeom prst="rect">
            <a:avLst/>
          </a:prstGeom>
        </p:spPr>
        <p:txBody>
          <a:bodyPr/>
          <a:lstStyle/>
          <a:p>
            <a:pPr/>
            <a:r>
              <a:t>Deep Blue II overview / fun facts</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9" name="The Deep Blue chess chip"/>
          <p:cNvSpPr txBox="1"/>
          <p:nvPr>
            <p:ph type="title"/>
          </p:nvPr>
        </p:nvSpPr>
        <p:spPr>
          <a:prstGeom prst="rect">
            <a:avLst/>
          </a:prstGeom>
        </p:spPr>
        <p:txBody>
          <a:bodyPr/>
          <a:lstStyle/>
          <a:p>
            <a:pPr/>
            <a:r>
              <a:t>The Deep Blue chess chip</a:t>
            </a:r>
          </a:p>
        </p:txBody>
      </p:sp>
      <p:pic>
        <p:nvPicPr>
          <p:cNvPr id="1470" name="Image" descr="Image"/>
          <p:cNvPicPr>
            <a:picLocks noChangeAspect="1"/>
          </p:cNvPicPr>
          <p:nvPr/>
        </p:nvPicPr>
        <p:blipFill>
          <a:blip r:embed="rId2">
            <a:extLst/>
          </a:blip>
          <a:stretch>
            <a:fillRect/>
          </a:stretch>
        </p:blipFill>
        <p:spPr>
          <a:xfrm>
            <a:off x="4201854" y="3198774"/>
            <a:ext cx="15980292" cy="9390889"/>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7" name="Image" descr="Image"/>
          <p:cNvPicPr>
            <a:picLocks noChangeAspect="1"/>
          </p:cNvPicPr>
          <p:nvPr/>
        </p:nvPicPr>
        <p:blipFill>
          <a:blip r:embed="rId3">
            <a:extLst/>
          </a:blip>
          <a:stretch>
            <a:fillRect/>
          </a:stretch>
        </p:blipFill>
        <p:spPr>
          <a:xfrm>
            <a:off x="3048001" y="0"/>
            <a:ext cx="18287998" cy="13716001"/>
          </a:xfrm>
          <a:prstGeom prst="rect">
            <a:avLst/>
          </a:prstGeom>
          <a:ln w="12700">
            <a:miter lim="400000"/>
          </a:ln>
        </p:spPr>
      </p:pic>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2" name="The chess chip"/>
          <p:cNvSpPr txBox="1"/>
          <p:nvPr>
            <p:ph type="title"/>
          </p:nvPr>
        </p:nvSpPr>
        <p:spPr>
          <a:prstGeom prst="rect">
            <a:avLst/>
          </a:prstGeom>
        </p:spPr>
        <p:txBody>
          <a:bodyPr/>
          <a:lstStyle/>
          <a:p>
            <a:pPr/>
            <a:r>
              <a:t>The chess chip</a:t>
            </a:r>
          </a:p>
        </p:txBody>
      </p:sp>
      <p:sp>
        <p:nvSpPr>
          <p:cNvPr id="1473" name="1) Move generation…"/>
          <p:cNvSpPr txBox="1"/>
          <p:nvPr>
            <p:ph type="body" idx="1"/>
          </p:nvPr>
        </p:nvSpPr>
        <p:spPr>
          <a:xfrm>
            <a:off x="1217711" y="3698906"/>
            <a:ext cx="21948578" cy="9676790"/>
          </a:xfrm>
          <a:prstGeom prst="rect">
            <a:avLst/>
          </a:prstGeom>
        </p:spPr>
        <p:txBody>
          <a:bodyPr/>
          <a:lstStyle/>
          <a:p>
            <a:pPr/>
            <a:r>
              <a:t>1) Move generation</a:t>
            </a:r>
          </a:p>
          <a:p>
            <a:pPr/>
            <a:r>
              <a:t>2) Evaluation function</a:t>
            </a:r>
          </a:p>
          <a:p>
            <a:pPr/>
            <a:r>
              <a:t>3) Search control</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5" name="The chess chip: move generation"/>
          <p:cNvSpPr txBox="1"/>
          <p:nvPr>
            <p:ph type="title"/>
          </p:nvPr>
        </p:nvSpPr>
        <p:spPr>
          <a:prstGeom prst="rect">
            <a:avLst/>
          </a:prstGeom>
        </p:spPr>
        <p:txBody>
          <a:bodyPr/>
          <a:lstStyle/>
          <a:p>
            <a:pPr/>
            <a:r>
              <a:t>The chess chip: move generation</a:t>
            </a:r>
          </a:p>
        </p:txBody>
      </p:sp>
      <p:sp>
        <p:nvSpPr>
          <p:cNvPr id="1476" name="Done by a hardwired finite state machine…"/>
          <p:cNvSpPr txBox="1"/>
          <p:nvPr>
            <p:ph type="body" idx="1"/>
          </p:nvPr>
        </p:nvSpPr>
        <p:spPr>
          <a:xfrm>
            <a:off x="1217711" y="3228171"/>
            <a:ext cx="21948578" cy="11027491"/>
          </a:xfrm>
          <a:prstGeom prst="rect">
            <a:avLst/>
          </a:prstGeom>
        </p:spPr>
        <p:txBody>
          <a:bodyPr/>
          <a:lstStyle/>
          <a:p>
            <a:pPr/>
            <a:r>
              <a:t>Done by a hardwired finite state machine</a:t>
            </a:r>
          </a:p>
          <a:p>
            <a:pPr lvl="1"/>
            <a:r>
              <a:t>Generates all possible moves and selects one via an arbitration network for evaluation.</a:t>
            </a:r>
          </a:p>
          <a:p>
            <a:pPr lvl="1"/>
            <a:r>
              <a:t>The order of moves generated matters for efficiency, and they’d like it to be as close to best-first as possible. </a:t>
            </a:r>
          </a:p>
          <a:p>
            <a:pPr lvl="1"/>
            <a:r>
              <a:t>The order of generation is: </a:t>
            </a:r>
          </a:p>
          <a:p>
            <a:pPr lvl="2"/>
            <a:r>
              <a:t>Captures; ordered from low-value pieces capturing high-value pieces to the opposite.</a:t>
            </a:r>
          </a:p>
          <a:p>
            <a:pPr lvl="2"/>
            <a:r>
              <a:t>Non-capture moves; ordered by centrality (closeness to center of the board)</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8" name="The chess chip: evaluation function"/>
          <p:cNvSpPr txBox="1"/>
          <p:nvPr>
            <p:ph type="title"/>
          </p:nvPr>
        </p:nvSpPr>
        <p:spPr>
          <a:prstGeom prst="rect">
            <a:avLst/>
          </a:prstGeom>
        </p:spPr>
        <p:txBody>
          <a:bodyPr/>
          <a:lstStyle/>
          <a:p>
            <a:pPr/>
            <a:r>
              <a:t>The chess chip: evaluation function</a:t>
            </a:r>
          </a:p>
        </p:txBody>
      </p:sp>
      <p:sp>
        <p:nvSpPr>
          <p:cNvPr id="1479" name="Fast evaluation + slow evaluation…"/>
          <p:cNvSpPr txBox="1"/>
          <p:nvPr>
            <p:ph type="body" idx="1"/>
          </p:nvPr>
        </p:nvSpPr>
        <p:spPr>
          <a:xfrm>
            <a:off x="1217711" y="2348205"/>
            <a:ext cx="21948578" cy="11027491"/>
          </a:xfrm>
          <a:prstGeom prst="rect">
            <a:avLst/>
          </a:prstGeom>
        </p:spPr>
        <p:txBody>
          <a:bodyPr/>
          <a:lstStyle/>
          <a:p>
            <a:pPr marL="540638" indent="-540638" defTabSz="2413955">
              <a:spcBef>
                <a:spcPts val="2300"/>
              </a:spcBef>
              <a:defRPr sz="4356"/>
            </a:pPr>
            <a:r>
              <a:t>Fast evaluation + slow evaluation</a:t>
            </a:r>
          </a:p>
          <a:p>
            <a:pPr marL="540638" indent="-540638" defTabSz="2413955">
              <a:spcBef>
                <a:spcPts val="2300"/>
              </a:spcBef>
              <a:defRPr sz="4356"/>
            </a:pPr>
            <a:r>
              <a:t>Fast eval: can compute the score of a position in a single clock cycle. Contains all the easily computed major evaluation terms with high values. </a:t>
            </a:r>
          </a:p>
          <a:p>
            <a:pPr lvl="2" marL="1621916" indent="-540638" defTabSz="2413955">
              <a:spcBef>
                <a:spcPts val="2300"/>
              </a:spcBef>
              <a:defRPr sz="4356"/>
            </a:pPr>
            <a:r>
              <a:t>The most significant part: piece values + square-based location adjustments.</a:t>
            </a:r>
          </a:p>
          <a:p>
            <a:pPr lvl="2" marL="1621916" indent="-540638" defTabSz="2413955">
              <a:spcBef>
                <a:spcPts val="2300"/>
              </a:spcBef>
              <a:defRPr sz="4356"/>
            </a:pPr>
            <a:r>
              <a:t>Positional features that are quick to compute are also included; like “has a passed pawn”. </a:t>
            </a:r>
          </a:p>
          <a:p>
            <a:pPr marL="540638" indent="-540638" defTabSz="2413955">
              <a:spcBef>
                <a:spcPts val="2300"/>
              </a:spcBef>
              <a:defRPr sz="4356"/>
            </a:pPr>
            <a:r>
              <a:t>Slow eval: scans the board one column at a time, computing scores for concepts like: square control, pins, X-rays (skewers), king safety, pawn structure, passed pawns, “ray control” (file control, but maybe also rank control), outposts, pawn majority, rook on 7th, blockades, color complex, trapped pieces, development, and so on. </a:t>
            </a:r>
          </a:p>
          <a:p>
            <a:pPr marL="540638" indent="-540638" defTabSz="2413955">
              <a:spcBef>
                <a:spcPts val="2300"/>
              </a:spcBef>
              <a:defRPr sz="4356">
                <a:latin typeface="Canela Text Bold"/>
                <a:ea typeface="Canela Text Bold"/>
                <a:cs typeface="Canela Text Bold"/>
                <a:sym typeface="Canela Text Bold"/>
              </a:defRPr>
            </a:pPr>
            <a:r>
              <a:t>All the slow and fast features have programmable weights, allowing their relative importance to be easily adjusted.</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1" name="The chess chip: search control"/>
          <p:cNvSpPr txBox="1"/>
          <p:nvPr>
            <p:ph type="title"/>
          </p:nvPr>
        </p:nvSpPr>
        <p:spPr>
          <a:prstGeom prst="rect">
            <a:avLst/>
          </a:prstGeom>
        </p:spPr>
        <p:txBody>
          <a:bodyPr/>
          <a:lstStyle/>
          <a:p>
            <a:pPr/>
            <a:r>
              <a:t>The chess chip: search control</a:t>
            </a:r>
          </a:p>
        </p:txBody>
      </p:sp>
      <p:sp>
        <p:nvSpPr>
          <p:cNvPr id="1482" name="Implements null-window alpha-beta search.…"/>
          <p:cNvSpPr txBox="1"/>
          <p:nvPr>
            <p:ph type="body" idx="1"/>
          </p:nvPr>
        </p:nvSpPr>
        <p:spPr>
          <a:xfrm>
            <a:off x="1217711" y="2348205"/>
            <a:ext cx="21948578" cy="11027491"/>
          </a:xfrm>
          <a:prstGeom prst="rect">
            <a:avLst/>
          </a:prstGeom>
        </p:spPr>
        <p:txBody>
          <a:bodyPr/>
          <a:lstStyle/>
          <a:p>
            <a:pPr marL="513333" indent="-513333" defTabSz="2292038">
              <a:spcBef>
                <a:spcPts val="2200"/>
              </a:spcBef>
              <a:defRPr sz="4136"/>
            </a:pPr>
            <a:r>
              <a:t>Implements null-window alpha-beta search. </a:t>
            </a:r>
          </a:p>
          <a:p>
            <a:pPr lvl="2" marL="1540002" indent="-513333" defTabSz="2292038">
              <a:spcBef>
                <a:spcPts val="2200"/>
              </a:spcBef>
              <a:defRPr sz="4136"/>
            </a:pPr>
            <a:r>
              <a:t>Null windows were first described by Judea Pearl in 1980! Link </a:t>
            </a:r>
            <a:r>
              <a:rPr u="sng">
                <a:hlinkClick r:id="rId2" invalidUrl="" action="" tgtFrame="" tooltip="" history="1" highlightClick="0" endSnd="0"/>
              </a:rPr>
              <a:t>here</a:t>
            </a:r>
            <a:r>
              <a:t>.</a:t>
            </a:r>
          </a:p>
          <a:p>
            <a:pPr lvl="2" marL="1540002" indent="-513333" defTabSz="2292038">
              <a:spcBef>
                <a:spcPts val="2200"/>
              </a:spcBef>
              <a:defRPr sz="4136"/>
            </a:pPr>
            <a:r>
              <a:t>Hardware has no transposition table. Software search elements do have access to one. </a:t>
            </a:r>
          </a:p>
          <a:p>
            <a:pPr lvl="4" marL="2566670" indent="-513333" defTabSz="2292038">
              <a:spcBef>
                <a:spcPts val="2200"/>
              </a:spcBef>
              <a:defRPr sz="4136"/>
            </a:pPr>
            <a:r>
              <a:t>Transposition table: a cache of previously seen positions, and their associated evaluations, from a game tree. </a:t>
            </a:r>
          </a:p>
          <a:p>
            <a:pPr lvl="4" marL="2566670" indent="-513333" defTabSz="2292038">
              <a:spcBef>
                <a:spcPts val="2200"/>
              </a:spcBef>
              <a:defRPr sz="4136"/>
            </a:pPr>
            <a:r>
              <a:t>The search requires a move stack to keep track of previous moves/positions. Deep Blue II keeps track of the last 32 moves (# of pieces displaced from the current board position). When the # displaced = 0, the position has been seen before.</a:t>
            </a:r>
          </a:p>
          <a:p>
            <a:pPr marL="513333" indent="-513333" defTabSz="2292038">
              <a:spcBef>
                <a:spcPts val="2200"/>
              </a:spcBef>
              <a:defRPr sz="4136"/>
            </a:pPr>
            <a:r>
              <a:t>Extendability: the chess chips had support for external FPGAs, which could have been used to provide transposition tables, more complicated search control and additional terms for the evaluation function but this was never implemented due to time constraints.</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4" name="Hardware search"/>
          <p:cNvSpPr txBox="1"/>
          <p:nvPr>
            <p:ph type="title"/>
          </p:nvPr>
        </p:nvSpPr>
        <p:spPr>
          <a:prstGeom prst="rect">
            <a:avLst/>
          </a:prstGeom>
        </p:spPr>
        <p:txBody>
          <a:bodyPr/>
          <a:lstStyle/>
          <a:p>
            <a:pPr/>
            <a:r>
              <a:t>Hardware search</a:t>
            </a:r>
          </a:p>
        </p:txBody>
      </p:sp>
      <p:sp>
        <p:nvSpPr>
          <p:cNvPr id="1485" name="Carried out on each chess chip: a fixed-depth null-window search, including a quiescence search component at the end of any full-width searching.…"/>
          <p:cNvSpPr txBox="1"/>
          <p:nvPr>
            <p:ph type="body" idx="1"/>
          </p:nvPr>
        </p:nvSpPr>
        <p:spPr>
          <a:prstGeom prst="rect">
            <a:avLst/>
          </a:prstGeom>
        </p:spPr>
        <p:txBody>
          <a:bodyPr/>
          <a:lstStyle/>
          <a:p>
            <a:pPr marL="475106" indent="-475106" defTabSz="2121354">
              <a:spcBef>
                <a:spcPts val="2000"/>
              </a:spcBef>
              <a:defRPr sz="3828"/>
            </a:pPr>
            <a:r>
              <a:t>Carried out on each chess chip: a fixed-depth null-window search, including a quiescence search component at the end of any full-width searching.</a:t>
            </a:r>
          </a:p>
          <a:p>
            <a:pPr marL="475106" indent="-475106" defTabSz="2121354">
              <a:spcBef>
                <a:spcPts val="2000"/>
              </a:spcBef>
              <a:defRPr sz="3828"/>
            </a:pPr>
            <a:r>
              <a:t>The search is fast but simple. The idea is to balance this with the efficiency and complexity of the software search.</a:t>
            </a:r>
          </a:p>
          <a:p>
            <a:pPr lvl="1" marL="950213" indent="-475106" defTabSz="2121354">
              <a:spcBef>
                <a:spcPts val="2000"/>
              </a:spcBef>
              <a:defRPr sz="3828"/>
            </a:pPr>
            <a:r>
              <a:t>Thus the hardware is limited to shallow searches; 4-5 plies with quiescence in middle-games and somewhat deeper searches in endgames.</a:t>
            </a:r>
          </a:p>
          <a:p>
            <a:pPr marL="475106" indent="-475106" defTabSz="2121354">
              <a:spcBef>
                <a:spcPts val="2000"/>
              </a:spcBef>
              <a:defRPr sz="3828"/>
            </a:pPr>
            <a:r>
              <a:t>Hardware evaluation</a:t>
            </a:r>
          </a:p>
          <a:p>
            <a:pPr lvl="1" marL="950213" indent="-475106" defTabSz="2121354">
              <a:spcBef>
                <a:spcPts val="2000"/>
              </a:spcBef>
              <a:defRPr sz="3828"/>
            </a:pPr>
            <a:r>
              <a:t>Deep Blue evaluation function is implemented in hardware, so its execution time is a fixed constant. Software evaluation functions have to deal with slow-downs when incorporating new features. But the irony is that you can use so many features (8000) with a hardware eval function that tuning their relative value is difficult.</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7" name="Software search"/>
          <p:cNvSpPr txBox="1"/>
          <p:nvPr>
            <p:ph type="title"/>
          </p:nvPr>
        </p:nvSpPr>
        <p:spPr>
          <a:prstGeom prst="rect">
            <a:avLst/>
          </a:prstGeom>
        </p:spPr>
        <p:txBody>
          <a:bodyPr/>
          <a:lstStyle/>
          <a:p>
            <a:pPr/>
            <a:r>
              <a:t>Software search</a:t>
            </a:r>
          </a:p>
        </p:txBody>
      </p:sp>
      <p:sp>
        <p:nvSpPr>
          <p:cNvPr id="1488" name="Hybrid software/hardware search…"/>
          <p:cNvSpPr txBox="1"/>
          <p:nvPr>
            <p:ph type="body" idx="1"/>
          </p:nvPr>
        </p:nvSpPr>
        <p:spPr>
          <a:prstGeom prst="rect">
            <a:avLst/>
          </a:prstGeom>
        </p:spPr>
        <p:txBody>
          <a:bodyPr/>
          <a:lstStyle/>
          <a:p>
            <a:pPr/>
            <a:r>
              <a:t>Hybrid software/hardware search</a:t>
            </a:r>
          </a:p>
          <a:p>
            <a:pPr lvl="1"/>
            <a:r>
              <a:t>Software search in compile C code on a general purpose CPU + hardware search on the chess chip. The software search is highly flexible and can be changed. </a:t>
            </a:r>
          </a:p>
          <a:p>
            <a:pPr lvl="1"/>
            <a:r>
              <a:t>Contrast: The hardware search is parameterized but the form of the search is fixed – new search behaviors can’t be introduced and the existing parameters require careful tuning. </a:t>
            </a:r>
          </a:p>
          <a:p>
            <a:pPr lvl="1"/>
            <a:r>
              <a:t>It is difficult to decide the strategy of when to switch from the hardware to the software search.</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0" name="Software search"/>
          <p:cNvSpPr txBox="1"/>
          <p:nvPr>
            <p:ph type="title"/>
          </p:nvPr>
        </p:nvSpPr>
        <p:spPr>
          <a:xfrm>
            <a:off x="1219200" y="392105"/>
            <a:ext cx="21945600" cy="1727201"/>
          </a:xfrm>
          <a:prstGeom prst="rect">
            <a:avLst/>
          </a:prstGeom>
        </p:spPr>
        <p:txBody>
          <a:bodyPr/>
          <a:lstStyle/>
          <a:p>
            <a:pPr/>
            <a:r>
              <a:t>Software search</a:t>
            </a:r>
          </a:p>
        </p:txBody>
      </p:sp>
      <p:pic>
        <p:nvPicPr>
          <p:cNvPr id="1491" name="Screen Shot 2021-09-13 at 3.15.40 PM.png" descr="Screen Shot 2021-09-13 at 3.15.40 PM.png"/>
          <p:cNvPicPr>
            <a:picLocks noChangeAspect="1"/>
          </p:cNvPicPr>
          <p:nvPr/>
        </p:nvPicPr>
        <p:blipFill>
          <a:blip r:embed="rId3">
            <a:extLst/>
          </a:blip>
          <a:stretch>
            <a:fillRect/>
          </a:stretch>
        </p:blipFill>
        <p:spPr>
          <a:xfrm>
            <a:off x="7613650" y="2354478"/>
            <a:ext cx="9156700" cy="11353801"/>
          </a:xfrm>
          <a:prstGeom prst="rect">
            <a:avLst/>
          </a:prstGeom>
          <a:ln w="12700">
            <a:miter lim="400000"/>
          </a:ln>
        </p:spPr>
      </p:pic>
      <p:sp>
        <p:nvSpPr>
          <p:cNvPr id="1492" name="The dual credit with delayed extensions algorithm"/>
          <p:cNvSpPr txBox="1"/>
          <p:nvPr/>
        </p:nvSpPr>
        <p:spPr>
          <a:xfrm>
            <a:off x="1910616" y="2304485"/>
            <a:ext cx="4213150" cy="96753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The dual credit with delayed extensions algorithm</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6" name="Software search: credit generation"/>
          <p:cNvSpPr txBox="1"/>
          <p:nvPr>
            <p:ph type="title"/>
          </p:nvPr>
        </p:nvSpPr>
        <p:spPr>
          <a:prstGeom prst="rect">
            <a:avLst/>
          </a:prstGeom>
        </p:spPr>
        <p:txBody>
          <a:bodyPr/>
          <a:lstStyle/>
          <a:p>
            <a:pPr/>
            <a:r>
              <a:t>Software search: credit generation</a:t>
            </a:r>
          </a:p>
        </p:txBody>
      </p:sp>
      <p:pic>
        <p:nvPicPr>
          <p:cNvPr id="1497" name="Screen Shot 2021-09-13 at 3.20.33 PM.png" descr="Screen Shot 2021-09-13 at 3.20.33 PM.png"/>
          <p:cNvPicPr>
            <a:picLocks noChangeAspect="1"/>
          </p:cNvPicPr>
          <p:nvPr/>
        </p:nvPicPr>
        <p:blipFill>
          <a:blip r:embed="rId2">
            <a:extLst/>
          </a:blip>
          <a:stretch>
            <a:fillRect/>
          </a:stretch>
        </p:blipFill>
        <p:spPr>
          <a:xfrm>
            <a:off x="7507395" y="2631704"/>
            <a:ext cx="9690101" cy="10706101"/>
          </a:xfrm>
          <a:prstGeom prst="rect">
            <a:avLst/>
          </a:prstGeom>
          <a:ln w="12700">
            <a:miter lim="400000"/>
          </a:ln>
        </p:spPr>
      </p:pic>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9" name="Evaluation function"/>
          <p:cNvSpPr txBox="1"/>
          <p:nvPr>
            <p:ph type="title"/>
          </p:nvPr>
        </p:nvSpPr>
        <p:spPr>
          <a:prstGeom prst="rect">
            <a:avLst/>
          </a:prstGeom>
        </p:spPr>
        <p:txBody>
          <a:bodyPr/>
          <a:lstStyle/>
          <a:p>
            <a:pPr/>
            <a:r>
              <a:t>Evaluation function</a:t>
            </a:r>
          </a:p>
        </p:txBody>
      </p:sp>
      <p:sp>
        <p:nvSpPr>
          <p:cNvPr id="1500" name="Overview:…"/>
          <p:cNvSpPr txBox="1"/>
          <p:nvPr>
            <p:ph type="body" idx="1"/>
          </p:nvPr>
        </p:nvSpPr>
        <p:spPr>
          <a:xfrm>
            <a:off x="1217711" y="3534957"/>
            <a:ext cx="21948578" cy="8483601"/>
          </a:xfrm>
          <a:prstGeom prst="rect">
            <a:avLst/>
          </a:prstGeom>
        </p:spPr>
        <p:txBody>
          <a:bodyPr/>
          <a:lstStyle/>
          <a:p>
            <a:pPr/>
            <a:r>
              <a:t>Overview:</a:t>
            </a:r>
          </a:p>
          <a:p>
            <a:pPr lvl="1"/>
            <a:r>
              <a:t>Eval = linear combination of ~8000 features</a:t>
            </a:r>
          </a:p>
          <a:p>
            <a:pPr lvl="2"/>
            <a:r>
              <a:t>Some weights in the linear combination are static (assigned at the start of a node search), others are dynamic (scaled throughout a search; such as king safety’s weight being scaled according to the amount of material on the board).</a:t>
            </a:r>
          </a:p>
          <a:p>
            <a:pPr lvl="1"/>
            <a:r>
              <a:t>Initially written in generalized form, with many untuned parameters (ex. Importance of King safety, central space advantage, etc.).</a:t>
            </a:r>
          </a:p>
          <a:p>
            <a:pPr lvl="1"/>
            <a:r>
              <a:t>Deep Blue estimated these by analyzing master games.</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2" name="Miscellaneous"/>
          <p:cNvSpPr txBox="1"/>
          <p:nvPr>
            <p:ph type="title"/>
          </p:nvPr>
        </p:nvSpPr>
        <p:spPr>
          <a:prstGeom prst="rect">
            <a:avLst/>
          </a:prstGeom>
        </p:spPr>
        <p:txBody>
          <a:bodyPr/>
          <a:lstStyle/>
          <a:p>
            <a:pPr/>
            <a:r>
              <a:t>Miscellaneous</a:t>
            </a:r>
          </a:p>
        </p:txBody>
      </p:sp>
      <p:sp>
        <p:nvSpPr>
          <p:cNvPr id="1503" name="Opening book: made by hand by 3 GMs, with about 4000 positions…"/>
          <p:cNvSpPr txBox="1"/>
          <p:nvPr>
            <p:ph type="body" idx="1"/>
          </p:nvPr>
        </p:nvSpPr>
        <p:spPr>
          <a:xfrm>
            <a:off x="1219200" y="2692056"/>
            <a:ext cx="21948577" cy="10236999"/>
          </a:xfrm>
          <a:prstGeom prst="rect">
            <a:avLst/>
          </a:prstGeom>
        </p:spPr>
        <p:txBody>
          <a:bodyPr/>
          <a:lstStyle/>
          <a:p>
            <a:pPr marL="322198" indent="-322198" defTabSz="1438619">
              <a:spcBef>
                <a:spcPts val="1400"/>
              </a:spcBef>
              <a:defRPr sz="2596"/>
            </a:pPr>
            <a:r>
              <a:t>Opening book: made by hand by 3 GMs, with about 4000 positions</a:t>
            </a:r>
          </a:p>
          <a:p>
            <a:pPr marL="322198" indent="-322198" defTabSz="1438619">
              <a:spcBef>
                <a:spcPts val="1400"/>
              </a:spcBef>
              <a:defRPr sz="2596"/>
            </a:pPr>
            <a:r>
              <a:t>Extended book: 700,000 master games</a:t>
            </a:r>
          </a:p>
          <a:p>
            <a:pPr lvl="1" marL="644397" indent="-322198" defTabSz="1438619">
              <a:spcBef>
                <a:spcPts val="1400"/>
              </a:spcBef>
              <a:defRPr sz="2596"/>
            </a:pPr>
            <a:r>
              <a:t>Deep Blue assigned bonuses to moves that had been played in the master games.</a:t>
            </a:r>
          </a:p>
          <a:p>
            <a:pPr lvl="1" marL="644397" indent="-322198" defTabSz="1438619">
              <a:spcBef>
                <a:spcPts val="1400"/>
              </a:spcBef>
              <a:defRPr sz="2596"/>
            </a:pPr>
            <a:r>
              <a:t>Ex. In position p, say that d4 has a 10 point bonus. Then the alpha-beta search is offset by 10, so that d4 will be deemed the best move unless another move found exceeds d4’s score by &gt;10 points.</a:t>
            </a:r>
          </a:p>
          <a:p>
            <a:pPr lvl="1" marL="644397" indent="-322198" defTabSz="1438619">
              <a:spcBef>
                <a:spcPts val="1400"/>
              </a:spcBef>
              <a:defRPr sz="2596"/>
            </a:pPr>
            <a:r>
              <a:t>This “10 point score” is estimated based on: absolute # times it was played in the master games, the relative # times it has been played, strength of the players that made the move, recentness of the move (contemporary theory vs. old theory), game results of that move, annotation of the move (ex. !), and whether the move was a game move or a commentary move. </a:t>
            </a:r>
          </a:p>
          <a:p>
            <a:pPr lvl="1" marL="644397" indent="-322198" defTabSz="1438619">
              <a:spcBef>
                <a:spcPts val="1400"/>
              </a:spcBef>
              <a:defRPr sz="2596"/>
            </a:pPr>
            <a:r>
              <a:t>These factors are combined in a non-linear way to produce a scalar value as output = the bonus for that master-made move.</a:t>
            </a:r>
          </a:p>
          <a:p>
            <a:pPr marL="322198" indent="-322198" defTabSz="1438619">
              <a:spcBef>
                <a:spcPts val="1400"/>
              </a:spcBef>
              <a:defRPr sz="2596"/>
            </a:pPr>
            <a:r>
              <a:t>Endgame databases: select 6-piece positions, and all positions with &lt;=5 pieces.</a:t>
            </a:r>
          </a:p>
          <a:p>
            <a:pPr lvl="1" marL="644397" indent="-322198" defTabSz="1438619">
              <a:spcBef>
                <a:spcPts val="1400"/>
              </a:spcBef>
              <a:defRPr sz="2596"/>
            </a:pPr>
            <a:r>
              <a:t>Stored with one bit per position (1 if losing, 0 if not-losing). </a:t>
            </a:r>
          </a:p>
          <a:p>
            <a:pPr lvl="1" marL="644397" indent="-322198" defTabSz="1438619">
              <a:spcBef>
                <a:spcPts val="1400"/>
              </a:spcBef>
              <a:defRPr sz="2596"/>
            </a:pPr>
            <a:r>
              <a:t>Not important against Kasparov – only game 4 approached an endgame that required access to the databases.</a:t>
            </a:r>
          </a:p>
          <a:p>
            <a:pPr marL="322198" indent="-322198" defTabSz="1438619">
              <a:spcBef>
                <a:spcPts val="1400"/>
              </a:spcBef>
              <a:defRPr sz="2596"/>
            </a:pPr>
            <a:r>
              <a:t>Time control</a:t>
            </a:r>
          </a:p>
          <a:p>
            <a:pPr lvl="1" marL="644397" indent="-322198" defTabSz="1438619">
              <a:spcBef>
                <a:spcPts val="1400"/>
              </a:spcBef>
              <a:defRPr sz="2596"/>
            </a:pPr>
            <a:r>
              <a:t>Kasparov match: 40 moves to be played in 2 hours. </a:t>
            </a:r>
          </a:p>
          <a:p>
            <a:pPr lvl="1" marL="644397" indent="-322198" defTabSz="1438619">
              <a:spcBef>
                <a:spcPts val="1400"/>
              </a:spcBef>
              <a:defRPr sz="2596"/>
            </a:pPr>
            <a:r>
              <a:t>Before each search, 2 time targets are set: </a:t>
            </a:r>
          </a:p>
          <a:p>
            <a:pPr lvl="2" marL="966596" indent="-322198" defTabSz="1438619">
              <a:spcBef>
                <a:spcPts val="1400"/>
              </a:spcBef>
              <a:defRPr sz="2596"/>
            </a:pPr>
            <a:r>
              <a:t>Normal time target (time till the next time control / # moves remaining to reach it) with a considerable time buffer</a:t>
            </a:r>
          </a:p>
          <a:p>
            <a:pPr lvl="2" marL="966596" indent="-322198" defTabSz="1438619">
              <a:spcBef>
                <a:spcPts val="1400"/>
              </a:spcBef>
              <a:defRPr sz="2596"/>
            </a:pPr>
            <a:r>
              <a:t>Panic time target: 1/3 of the normal time target.</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1" name="Image" descr="Image"/>
          <p:cNvPicPr>
            <a:picLocks noChangeAspect="1"/>
          </p:cNvPicPr>
          <p:nvPr/>
        </p:nvPicPr>
        <p:blipFill>
          <a:blip r:embed="rId3">
            <a:extLst/>
          </a:blip>
          <a:stretch>
            <a:fillRect/>
          </a:stretch>
        </p:blipFill>
        <p:spPr>
          <a:xfrm>
            <a:off x="1960225" y="0"/>
            <a:ext cx="20463550" cy="13716000"/>
          </a:xfrm>
          <a:prstGeom prst="rect">
            <a:avLst/>
          </a:prstGeom>
          <a:ln w="12700">
            <a:miter lim="400000"/>
          </a:ln>
        </p:spPr>
      </p:pic>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5" name="Conclusion"/>
          <p:cNvSpPr txBox="1"/>
          <p:nvPr>
            <p:ph type="title"/>
          </p:nvPr>
        </p:nvSpPr>
        <p:spPr>
          <a:prstGeom prst="rect">
            <a:avLst/>
          </a:prstGeom>
        </p:spPr>
        <p:txBody>
          <a:bodyPr/>
          <a:lstStyle/>
          <a:p>
            <a:pPr/>
            <a:r>
              <a:t>Conclusion</a:t>
            </a:r>
          </a:p>
        </p:txBody>
      </p:sp>
      <p:sp>
        <p:nvSpPr>
          <p:cNvPr id="1506" name="Success of Deep Blue wasn’t due to just one factor.…"/>
          <p:cNvSpPr txBox="1"/>
          <p:nvPr>
            <p:ph type="body" idx="1"/>
          </p:nvPr>
        </p:nvSpPr>
        <p:spPr>
          <a:prstGeom prst="rect">
            <a:avLst/>
          </a:prstGeom>
        </p:spPr>
        <p:txBody>
          <a:bodyPr/>
          <a:lstStyle/>
          <a:p>
            <a:pPr/>
            <a:r>
              <a:t>Success of Deep Blue wasn’t due to just one factor. </a:t>
            </a:r>
          </a:p>
          <a:p>
            <a:pPr/>
            <a:r>
              <a:t>3 were critical: Large search capability, Non-uniform search, Complex evaluation function</a:t>
            </a:r>
          </a:p>
          <a:p>
            <a:pPr/>
            <a:r>
              <a:t>Other factors: endgame databases, the extended book, and evaluation function tuning.</a:t>
            </a:r>
          </a:p>
          <a:p>
            <a:pPr/>
            <a:r>
              <a:t>Areas to improve: parallel search efficiency, hardware search and evaluation, addition of pruning mechanisms to search, and evaluation function tuning was crude.</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08" name="IBM / DeepMind"/>
          <p:cNvSpPr txBox="1"/>
          <p:nvPr>
            <p:ph type="body" idx="21"/>
          </p:nvPr>
        </p:nvSpPr>
        <p:spPr>
          <a:xfrm>
            <a:off x="-4697736" y="5949668"/>
            <a:ext cx="21945603" cy="832613"/>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defRPr>
            </a:lvl1pPr>
          </a:lstStyle>
          <a:p>
            <a:pPr/>
            <a:r>
              <a:t>IBM / DeepMind</a:t>
            </a:r>
          </a:p>
        </p:txBody>
      </p:sp>
      <p:sp>
        <p:nvSpPr>
          <p:cNvPr id="1509" name="“Play the opening like a machine, the middle game like a machine, and the endgame like a machine.”"/>
          <p:cNvSpPr txBox="1"/>
          <p:nvPr>
            <p:ph type="body" sz="quarter" idx="1"/>
          </p:nvPr>
        </p:nvSpPr>
        <p:spPr>
          <a:xfrm>
            <a:off x="1113259" y="982424"/>
            <a:ext cx="10323613" cy="4416426"/>
          </a:xfrm>
          <a:prstGeom prst="rect">
            <a:avLst/>
          </a:prstGeom>
        </p:spPr>
        <p:txBody>
          <a:bodyPr/>
          <a:lstStyle/>
          <a:p>
            <a:pPr defTabSz="1901951">
              <a:defRPr sz="6551"/>
            </a:pPr>
            <a:r>
              <a:rPr>
                <a:solidFill>
                  <a:srgbClr val="FFFFFF"/>
                </a:solidFill>
              </a:rPr>
              <a:t>“Play the opening like a </a:t>
            </a:r>
            <a:r>
              <a:rPr>
                <a:solidFill>
                  <a:schemeClr val="accent5"/>
                </a:solidFill>
              </a:rPr>
              <a:t>machine</a:t>
            </a:r>
            <a:r>
              <a:rPr>
                <a:solidFill>
                  <a:srgbClr val="FFFFFF"/>
                </a:solidFill>
              </a:rPr>
              <a:t>, the middle game like a</a:t>
            </a:r>
            <a:r>
              <a:t> </a:t>
            </a:r>
            <a:r>
              <a:rPr>
                <a:solidFill>
                  <a:schemeClr val="accent5"/>
                </a:solidFill>
              </a:rPr>
              <a:t>machine</a:t>
            </a:r>
            <a:r>
              <a:rPr>
                <a:solidFill>
                  <a:srgbClr val="FFFFFF"/>
                </a:solidFill>
              </a:rPr>
              <a:t>, and the endgame like a</a:t>
            </a:r>
            <a:r>
              <a:t> </a:t>
            </a:r>
            <a:r>
              <a:rPr>
                <a:solidFill>
                  <a:schemeClr val="accent5"/>
                </a:solidFill>
              </a:rPr>
              <a:t>machine</a:t>
            </a:r>
            <a:r>
              <a:rPr>
                <a:solidFill>
                  <a:srgbClr val="FFFFFF"/>
                </a:solidFill>
              </a:rPr>
              <a:t>.”</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11" name="Thank you!"/>
          <p:cNvSpPr txBox="1"/>
          <p:nvPr>
            <p:ph type="body" sz="quarter" idx="1"/>
          </p:nvPr>
        </p:nvSpPr>
        <p:spPr>
          <a:xfrm>
            <a:off x="7030194" y="2086406"/>
            <a:ext cx="10323612" cy="4416426"/>
          </a:xfrm>
          <a:prstGeom prst="rect">
            <a:avLst/>
          </a:prstGeom>
        </p:spPr>
        <p:txBody>
          <a:bodyPr/>
          <a:lstStyle>
            <a:lvl1pPr>
              <a:defRPr>
                <a:solidFill>
                  <a:srgbClr val="FFFFFF"/>
                </a:solidFill>
              </a:defRPr>
            </a:lvl1pPr>
          </a:lstStyle>
          <a:p>
            <a:pPr>
              <a:defRPr>
                <a:solidFill>
                  <a:srgbClr val="000000"/>
                </a:solidFill>
              </a:defRPr>
            </a:pPr>
            <a:r>
              <a:rPr>
                <a:solidFill>
                  <a:srgbClr val="FFFFFF"/>
                </a:solidFill>
              </a:rPr>
              <a:t>Thank you!</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3" name="How does Deep Blue’s speed compare to today’s top engines?"/>
          <p:cNvSpPr txBox="1"/>
          <p:nvPr>
            <p:ph type="title"/>
          </p:nvPr>
        </p:nvSpPr>
        <p:spPr>
          <a:prstGeom prst="rect">
            <a:avLst/>
          </a:prstGeom>
        </p:spPr>
        <p:txBody>
          <a:bodyPr/>
          <a:lstStyle>
            <a:lvl1pPr defTabSz="1877567">
              <a:defRPr spc="-64" sz="6468"/>
            </a:lvl1pPr>
          </a:lstStyle>
          <a:p>
            <a:pPr/>
            <a:r>
              <a:t>How does Deep Blue’s speed compare to today’s top engines?</a:t>
            </a:r>
          </a:p>
        </p:txBody>
      </p:sp>
      <p:sp>
        <p:nvSpPr>
          <p:cNvPr id="1514" name="#1 Stockfish:…"/>
          <p:cNvSpPr txBox="1"/>
          <p:nvPr>
            <p:ph type="body" idx="1"/>
          </p:nvPr>
        </p:nvSpPr>
        <p:spPr>
          <a:xfrm>
            <a:off x="1217711" y="2382180"/>
            <a:ext cx="21948578" cy="10114620"/>
          </a:xfrm>
          <a:prstGeom prst="rect">
            <a:avLst/>
          </a:prstGeom>
        </p:spPr>
        <p:txBody>
          <a:bodyPr/>
          <a:lstStyle/>
          <a:p>
            <a:pPr marL="283971" indent="-283971" defTabSz="1267936">
              <a:spcBef>
                <a:spcPts val="1200"/>
              </a:spcBef>
              <a:defRPr sz="2288"/>
            </a:pPr>
            <a:r>
              <a:t>#1 Stockfish: </a:t>
            </a:r>
          </a:p>
          <a:p>
            <a:pPr lvl="1" marL="567943" indent="-283971" defTabSz="1267936">
              <a:spcBef>
                <a:spcPts val="1200"/>
              </a:spcBef>
              <a:defRPr sz="2288"/>
            </a:pPr>
            <a:r>
              <a:t>~3550 ELO, 5400 years of CPU time, 3.1B chess games</a:t>
            </a:r>
          </a:p>
          <a:p>
            <a:pPr lvl="1" marL="567943" indent="-283971" defTabSz="1267936">
              <a:spcBef>
                <a:spcPts val="1200"/>
              </a:spcBef>
              <a:defRPr sz="2288"/>
            </a:pPr>
            <a:r>
              <a:t>Capable of ~70M positions/s search</a:t>
            </a:r>
          </a:p>
          <a:p>
            <a:pPr lvl="1" marL="567943" indent="-283971" defTabSz="1267936">
              <a:spcBef>
                <a:spcPts val="1200"/>
              </a:spcBef>
              <a:defRPr sz="2288"/>
            </a:pPr>
            <a:r>
              <a:t>512 CPU threads, 32 TB transposition table, alpha-beta search</a:t>
            </a:r>
          </a:p>
          <a:p>
            <a:pPr lvl="2" marL="851915" indent="-283971" defTabSz="1267936">
              <a:spcBef>
                <a:spcPts val="1200"/>
              </a:spcBef>
              <a:defRPr sz="2288"/>
            </a:pPr>
            <a:r>
              <a:t>Superior search depth, thanks to more aggressive pruning and late move reductions.</a:t>
            </a:r>
          </a:p>
          <a:p>
            <a:pPr lvl="1" marL="567943" indent="-283971" defTabSz="1267936">
              <a:spcBef>
                <a:spcPts val="1200"/>
              </a:spcBef>
              <a:defRPr sz="2288"/>
            </a:pPr>
            <a:r>
              <a:t>NN for its evaluation function (called NNUE). Cut search speeds in half, but still caused +100 ELO</a:t>
            </a:r>
          </a:p>
          <a:p>
            <a:pPr lvl="2" marL="851915" indent="-283971" defTabSz="1267936">
              <a:spcBef>
                <a:spcPts val="1200"/>
              </a:spcBef>
              <a:defRPr sz="2288"/>
            </a:pPr>
            <a:r>
              <a:t>Description of NNUE here: </a:t>
            </a:r>
            <a:r>
              <a:rPr u="sng">
                <a:hlinkClick r:id="rId2" invalidUrl="" action="" tgtFrame="" tooltip="" history="1" highlightClick="0" endSnd="0"/>
              </a:rPr>
              <a:t>https://github.com/glinscott/nnue-pytorch/blob/master/docs/nnue.md</a:t>
            </a:r>
          </a:p>
          <a:p>
            <a:pPr lvl="2" marL="851915" indent="-283971" defTabSz="1267936">
              <a:spcBef>
                <a:spcPts val="1200"/>
              </a:spcBef>
              <a:defRPr sz="2288"/>
            </a:pPr>
            <a:r>
              <a:t>5-layer feedforward NN: input layer shape 81,920 (binary digits), 3 hidden layers with shapes 512, 8, 8, and output is a single float, trained to be the centipawn evaluation of the position.</a:t>
            </a:r>
          </a:p>
          <a:p>
            <a:pPr lvl="2" marL="851915" indent="-283971" defTabSz="1267936">
              <a:spcBef>
                <a:spcPts val="1200"/>
              </a:spcBef>
              <a:defRPr sz="2288"/>
            </a:pPr>
            <a:r>
              <a:t>Capitalizes on minimal input changes per move, storing hidden state parameters and updating them based solely on what input features changed.</a:t>
            </a:r>
          </a:p>
          <a:p>
            <a:pPr lvl="1" marL="567943" indent="-283971" defTabSz="1267936">
              <a:spcBef>
                <a:spcPts val="1200"/>
              </a:spcBef>
              <a:defRPr sz="2288"/>
            </a:pPr>
            <a:r>
              <a:t>HalfKP feature set: just the right size, and requires very few updates per move on average.</a:t>
            </a:r>
          </a:p>
          <a:p>
            <a:pPr lvl="2" marL="851915" indent="-283971" defTabSz="1267936">
              <a:spcBef>
                <a:spcPts val="1200"/>
              </a:spcBef>
              <a:defRPr sz="2288"/>
            </a:pPr>
            <a:r>
              <a:t>Tuple of (king_square, piece_square, piece_type, piece_color): 64 x 64 x 5 x 2 = 40,960. So a binary array of length 40,960 where each index has value 1 or 0 depending on whether the corresponding tuple is manifested on the board.</a:t>
            </a:r>
          </a:p>
          <a:p>
            <a:pPr lvl="3" marL="1135887" indent="-283971" defTabSz="1267936">
              <a:spcBef>
                <a:spcPts val="1200"/>
              </a:spcBef>
              <a:defRPr sz="2288"/>
            </a:pPr>
            <a:r>
              <a:t>Piece_type does not include the king.</a:t>
            </a:r>
          </a:p>
          <a:p>
            <a:pPr lvl="3" marL="1135887" indent="-283971" defTabSz="1267936">
              <a:spcBef>
                <a:spcPts val="1200"/>
              </a:spcBef>
              <a:defRPr sz="2288"/>
            </a:pPr>
            <a:r>
              <a:t>king_square refers to one side’s king. </a:t>
            </a:r>
          </a:p>
          <a:p>
            <a:pPr marL="283971" indent="-283971" defTabSz="1267936">
              <a:spcBef>
                <a:spcPts val="1200"/>
              </a:spcBef>
              <a:defRPr sz="2288"/>
            </a:pPr>
            <a:r>
              <a:t>#2 Leela Chess Zero (adaptation of AlphaZero):</a:t>
            </a:r>
          </a:p>
          <a:p>
            <a:pPr lvl="1" marL="567943" indent="-283971" defTabSz="1267936">
              <a:spcBef>
                <a:spcPts val="1200"/>
              </a:spcBef>
              <a:defRPr sz="2288"/>
            </a:pPr>
            <a:r>
              <a:t>DRL-based chess engine, open-source, and free.</a:t>
            </a:r>
          </a:p>
          <a:p>
            <a:pPr lvl="1" marL="567943" indent="-283971" defTabSz="1267936">
              <a:spcBef>
                <a:spcPts val="1200"/>
              </a:spcBef>
              <a:defRPr sz="2288"/>
            </a:pPr>
            <a:r>
              <a:t>Made by the developer of Stockfish. Purpose was to verify methods from the AlphaZero paper applied to the game of chess.</a:t>
            </a:r>
          </a:p>
          <a:p>
            <a:pPr lvl="1" marL="567943" indent="-283971" defTabSz="1267936">
              <a:spcBef>
                <a:spcPts val="1200"/>
              </a:spcBef>
              <a:defRPr sz="2288"/>
            </a:pPr>
            <a:r>
              <a:t>Starts with no intrinsic chess-specific knowledge other than the basic rules of the game.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5" name="Image" descr="Image"/>
          <p:cNvPicPr>
            <a:picLocks noChangeAspect="1"/>
          </p:cNvPicPr>
          <p:nvPr/>
        </p:nvPicPr>
        <p:blipFill>
          <a:blip r:embed="rId3">
            <a:extLst/>
          </a:blip>
          <a:stretch>
            <a:fillRect/>
          </a:stretch>
        </p:blipFill>
        <p:spPr>
          <a:xfrm>
            <a:off x="1851570" y="-35619"/>
            <a:ext cx="20680860" cy="13787238"/>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9" name="Image" descr="Image"/>
          <p:cNvPicPr>
            <a:picLocks noChangeAspect="1"/>
          </p:cNvPicPr>
          <p:nvPr/>
        </p:nvPicPr>
        <p:blipFill>
          <a:blip r:embed="rId3">
            <a:extLst/>
          </a:blip>
          <a:stretch>
            <a:fillRect/>
          </a:stretch>
        </p:blipFill>
        <p:spPr>
          <a:xfrm>
            <a:off x="0" y="0"/>
            <a:ext cx="24384001" cy="1371600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Agenda"/>
          <p:cNvSpPr txBox="1"/>
          <p:nvPr>
            <p:ph type="title"/>
          </p:nvPr>
        </p:nvSpPr>
        <p:spPr>
          <a:prstGeom prst="rect">
            <a:avLst/>
          </a:prstGeom>
        </p:spPr>
        <p:txBody>
          <a:bodyPr/>
          <a:lstStyle/>
          <a:p>
            <a:pPr/>
            <a:r>
              <a:t>Agenda</a:t>
            </a:r>
          </a:p>
        </p:txBody>
      </p:sp>
      <p:sp>
        <p:nvSpPr>
          <p:cNvPr id="184" name="Chess tutorial…"/>
          <p:cNvSpPr txBox="1"/>
          <p:nvPr>
            <p:ph type="body" idx="1"/>
          </p:nvPr>
        </p:nvSpPr>
        <p:spPr>
          <a:prstGeom prst="rect">
            <a:avLst/>
          </a:prstGeom>
        </p:spPr>
        <p:txBody>
          <a:bodyPr/>
          <a:lstStyle/>
          <a:p>
            <a:pPr marL="843972" indent="-843972">
              <a:buSzPct val="150000"/>
              <a:buChar char="•"/>
            </a:pPr>
            <a:r>
              <a:t>Chess tutorial</a:t>
            </a:r>
          </a:p>
          <a:p>
            <a:pPr marL="843972" indent="-843972">
              <a:buSzPct val="150000"/>
              <a:buChar char="•"/>
            </a:pPr>
            <a:r>
              <a:t>The size of the chess game tree</a:t>
            </a:r>
          </a:p>
          <a:p>
            <a:pPr marL="843972" indent="-843972">
              <a:buSzPct val="150000"/>
              <a:buChar char="•"/>
            </a:pPr>
            <a:r>
              <a:t>How strong are chess engines, anyway?</a:t>
            </a:r>
          </a:p>
          <a:p>
            <a:pPr marL="843972" indent="-843972">
              <a:buSzPct val="150000"/>
              <a:buChar char="•"/>
            </a:pPr>
            <a:r>
              <a:t>Some basics of search</a:t>
            </a:r>
          </a:p>
          <a:p>
            <a:pPr marL="843972" indent="-843972">
              <a:buSzPct val="150000"/>
              <a:buChar char="•"/>
            </a:pPr>
            <a:r>
              <a:t>A look at the Deep Blue II system</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3_ClassicWhite">
  <a:themeElements>
    <a:clrScheme name="23_ClassicWhite">
      <a:dk1>
        <a:srgbClr val="000000"/>
      </a:dk1>
      <a:lt1>
        <a:srgbClr val="FFFFFF"/>
      </a:lt1>
      <a:dk2>
        <a:srgbClr val="5E5E5E"/>
      </a:dk2>
      <a:lt2>
        <a:srgbClr val="D5D5D5"/>
      </a:lt2>
      <a:accent1>
        <a:srgbClr val="3E74D1"/>
      </a:accent1>
      <a:accent2>
        <a:srgbClr val="33C5B9"/>
      </a:accent2>
      <a:accent3>
        <a:srgbClr val="45B53C"/>
      </a:accent3>
      <a:accent4>
        <a:srgbClr val="FFBD16"/>
      </a:accent4>
      <a:accent5>
        <a:srgbClr val="E22146"/>
      </a:accent5>
      <a:accent6>
        <a:srgbClr val="836BB7"/>
      </a:accent6>
      <a:hlink>
        <a:srgbClr val="0000FF"/>
      </a:hlink>
      <a:folHlink>
        <a:srgbClr val="FF00FF"/>
      </a:folHlink>
    </a:clrScheme>
    <a:fontScheme name="23_ClassicWhite">
      <a:majorFont>
        <a:latin typeface="Canela Bold"/>
        <a:ea typeface="Canela Bold"/>
        <a:cs typeface="Canela Bold"/>
      </a:majorFont>
      <a:minorFont>
        <a:latin typeface="Canela Bold"/>
        <a:ea typeface="Canela Bold"/>
        <a:cs typeface="Canela Bold"/>
      </a:minorFont>
    </a:fontScheme>
    <a:fmtScheme name="23_Clas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11303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400" rtl="0" fontAlgn="auto" latinLnBrk="0" hangingPunct="0">
          <a:lnSpc>
            <a:spcPct val="9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nela Text Regular"/>
            <a:ea typeface="Canela Text Regular"/>
            <a:cs typeface="Canela Text Regular"/>
            <a:sym typeface="Canela T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3_ClassicWhite">
  <a:themeElements>
    <a:clrScheme name="23_ClassicWhite">
      <a:dk1>
        <a:srgbClr val="000000"/>
      </a:dk1>
      <a:lt1>
        <a:srgbClr val="FFFFFF"/>
      </a:lt1>
      <a:dk2>
        <a:srgbClr val="5E5E5E"/>
      </a:dk2>
      <a:lt2>
        <a:srgbClr val="D5D5D5"/>
      </a:lt2>
      <a:accent1>
        <a:srgbClr val="3E74D1"/>
      </a:accent1>
      <a:accent2>
        <a:srgbClr val="33C5B9"/>
      </a:accent2>
      <a:accent3>
        <a:srgbClr val="45B53C"/>
      </a:accent3>
      <a:accent4>
        <a:srgbClr val="FFBD16"/>
      </a:accent4>
      <a:accent5>
        <a:srgbClr val="E22146"/>
      </a:accent5>
      <a:accent6>
        <a:srgbClr val="836BB7"/>
      </a:accent6>
      <a:hlink>
        <a:srgbClr val="0000FF"/>
      </a:hlink>
      <a:folHlink>
        <a:srgbClr val="FF00FF"/>
      </a:folHlink>
    </a:clrScheme>
    <a:fontScheme name="23_ClassicWhite">
      <a:majorFont>
        <a:latin typeface="Canela Bold"/>
        <a:ea typeface="Canela Bold"/>
        <a:cs typeface="Canela Bold"/>
      </a:majorFont>
      <a:minorFont>
        <a:latin typeface="Canela Bold"/>
        <a:ea typeface="Canela Bold"/>
        <a:cs typeface="Canela Bold"/>
      </a:minorFont>
    </a:fontScheme>
    <a:fmtScheme name="23_Clas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11303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400" rtl="0" fontAlgn="auto" latinLnBrk="0" hangingPunct="0">
          <a:lnSpc>
            <a:spcPct val="9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Canela Text Regular"/>
            <a:ea typeface="Canela Text Regular"/>
            <a:cs typeface="Canela Text Regular"/>
            <a:sym typeface="Canela T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